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8"/>
  </p:notesMasterIdLst>
  <p:sldIdLst>
    <p:sldId id="256" r:id="rId2"/>
    <p:sldId id="316" r:id="rId3"/>
    <p:sldId id="301" r:id="rId4"/>
    <p:sldId id="302" r:id="rId5"/>
    <p:sldId id="303" r:id="rId6"/>
    <p:sldId id="304" r:id="rId7"/>
    <p:sldId id="305" r:id="rId8"/>
    <p:sldId id="306" r:id="rId9"/>
    <p:sldId id="307" r:id="rId10"/>
    <p:sldId id="311" r:id="rId11"/>
    <p:sldId id="312" r:id="rId12"/>
    <p:sldId id="313" r:id="rId13"/>
    <p:sldId id="314" r:id="rId14"/>
    <p:sldId id="315" r:id="rId15"/>
    <p:sldId id="308" r:id="rId16"/>
    <p:sldId id="257" r:id="rId17"/>
    <p:sldId id="298"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3" r:id="rId33"/>
    <p:sldId id="274" r:id="rId34"/>
    <p:sldId id="275" r:id="rId35"/>
    <p:sldId id="276" r:id="rId36"/>
    <p:sldId id="277" r:id="rId37"/>
    <p:sldId id="278" r:id="rId38"/>
    <p:sldId id="279" r:id="rId39"/>
    <p:sldId id="280" r:id="rId40"/>
    <p:sldId id="281" r:id="rId41"/>
    <p:sldId id="282" r:id="rId42"/>
    <p:sldId id="283" r:id="rId43"/>
    <p:sldId id="293" r:id="rId44"/>
    <p:sldId id="294" r:id="rId45"/>
    <p:sldId id="295" r:id="rId46"/>
    <p:sldId id="296" r:id="rId47"/>
    <p:sldId id="297" r:id="rId48"/>
    <p:sldId id="317" r:id="rId49"/>
    <p:sldId id="323" r:id="rId50"/>
    <p:sldId id="319" r:id="rId51"/>
    <p:sldId id="322" r:id="rId52"/>
    <p:sldId id="321" r:id="rId53"/>
    <p:sldId id="320" r:id="rId54"/>
    <p:sldId id="318" r:id="rId55"/>
    <p:sldId id="326" r:id="rId56"/>
    <p:sldId id="333" r:id="rId57"/>
    <p:sldId id="332" r:id="rId58"/>
    <p:sldId id="331" r:id="rId59"/>
    <p:sldId id="330" r:id="rId60"/>
    <p:sldId id="329" r:id="rId61"/>
    <p:sldId id="328" r:id="rId62"/>
    <p:sldId id="327" r:id="rId63"/>
    <p:sldId id="324" r:id="rId64"/>
    <p:sldId id="325" r:id="rId65"/>
    <p:sldId id="339" r:id="rId66"/>
    <p:sldId id="334" r:id="rId67"/>
    <p:sldId id="338" r:id="rId68"/>
    <p:sldId id="337" r:id="rId69"/>
    <p:sldId id="378" r:id="rId70"/>
    <p:sldId id="336" r:id="rId71"/>
    <p:sldId id="335" r:id="rId72"/>
    <p:sldId id="350" r:id="rId73"/>
    <p:sldId id="355" r:id="rId74"/>
    <p:sldId id="354" r:id="rId75"/>
    <p:sldId id="353" r:id="rId76"/>
    <p:sldId id="352" r:id="rId77"/>
    <p:sldId id="351" r:id="rId78"/>
    <p:sldId id="346" r:id="rId79"/>
    <p:sldId id="349" r:id="rId80"/>
    <p:sldId id="348" r:id="rId81"/>
    <p:sldId id="347" r:id="rId82"/>
    <p:sldId id="341" r:id="rId83"/>
    <p:sldId id="345" r:id="rId84"/>
    <p:sldId id="344" r:id="rId85"/>
    <p:sldId id="343" r:id="rId86"/>
    <p:sldId id="342" r:id="rId87"/>
    <p:sldId id="376" r:id="rId88"/>
    <p:sldId id="357" r:id="rId89"/>
    <p:sldId id="375" r:id="rId90"/>
    <p:sldId id="374" r:id="rId91"/>
    <p:sldId id="373" r:id="rId92"/>
    <p:sldId id="372" r:id="rId93"/>
    <p:sldId id="371" r:id="rId94"/>
    <p:sldId id="370" r:id="rId95"/>
    <p:sldId id="369" r:id="rId96"/>
    <p:sldId id="368" r:id="rId97"/>
    <p:sldId id="367" r:id="rId98"/>
    <p:sldId id="366" r:id="rId99"/>
    <p:sldId id="365" r:id="rId100"/>
    <p:sldId id="364" r:id="rId101"/>
    <p:sldId id="363" r:id="rId102"/>
    <p:sldId id="362" r:id="rId103"/>
    <p:sldId id="361" r:id="rId104"/>
    <p:sldId id="360" r:id="rId105"/>
    <p:sldId id="359" r:id="rId106"/>
    <p:sldId id="358" r:id="rId107"/>
    <p:sldId id="380" r:id="rId108"/>
    <p:sldId id="379" r:id="rId109"/>
    <p:sldId id="381" r:id="rId110"/>
    <p:sldId id="390" r:id="rId111"/>
    <p:sldId id="392" r:id="rId112"/>
    <p:sldId id="391" r:id="rId113"/>
    <p:sldId id="382" r:id="rId114"/>
    <p:sldId id="389" r:id="rId115"/>
    <p:sldId id="388" r:id="rId116"/>
    <p:sldId id="387" r:id="rId117"/>
    <p:sldId id="386" r:id="rId118"/>
    <p:sldId id="385" r:id="rId119"/>
    <p:sldId id="384" r:id="rId120"/>
    <p:sldId id="383" r:id="rId121"/>
    <p:sldId id="396" r:id="rId122"/>
    <p:sldId id="400" r:id="rId123"/>
    <p:sldId id="399" r:id="rId124"/>
    <p:sldId id="398" r:id="rId125"/>
    <p:sldId id="397" r:id="rId126"/>
    <p:sldId id="393" r:id="rId127"/>
    <p:sldId id="395" r:id="rId128"/>
    <p:sldId id="394" r:id="rId129"/>
    <p:sldId id="401" r:id="rId130"/>
    <p:sldId id="402" r:id="rId131"/>
    <p:sldId id="411" r:id="rId132"/>
    <p:sldId id="418" r:id="rId133"/>
    <p:sldId id="417" r:id="rId134"/>
    <p:sldId id="416" r:id="rId135"/>
    <p:sldId id="415" r:id="rId136"/>
    <p:sldId id="414" r:id="rId137"/>
    <p:sldId id="413" r:id="rId138"/>
    <p:sldId id="412" r:id="rId139"/>
    <p:sldId id="403" r:id="rId140"/>
    <p:sldId id="410" r:id="rId141"/>
    <p:sldId id="409" r:id="rId142"/>
    <p:sldId id="408" r:id="rId143"/>
    <p:sldId id="407" r:id="rId144"/>
    <p:sldId id="406" r:id="rId145"/>
    <p:sldId id="405" r:id="rId146"/>
    <p:sldId id="404" r:id="rId147"/>
    <p:sldId id="419" r:id="rId148"/>
    <p:sldId id="429" r:id="rId149"/>
    <p:sldId id="428" r:id="rId150"/>
    <p:sldId id="427" r:id="rId151"/>
    <p:sldId id="426" r:id="rId152"/>
    <p:sldId id="425" r:id="rId153"/>
    <p:sldId id="424" r:id="rId154"/>
    <p:sldId id="423" r:id="rId155"/>
    <p:sldId id="422" r:id="rId156"/>
    <p:sldId id="421" r:id="rId157"/>
    <p:sldId id="420" r:id="rId158"/>
    <p:sldId id="431" r:id="rId159"/>
    <p:sldId id="435" r:id="rId160"/>
    <p:sldId id="434" r:id="rId161"/>
    <p:sldId id="433" r:id="rId162"/>
    <p:sldId id="432" r:id="rId163"/>
    <p:sldId id="430" r:id="rId164"/>
    <p:sldId id="436" r:id="rId165"/>
    <p:sldId id="437" r:id="rId166"/>
    <p:sldId id="438" r:id="rId16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82" autoAdjust="0"/>
    <p:restoredTop sz="94660"/>
  </p:normalViewPr>
  <p:slideViewPr>
    <p:cSldViewPr>
      <p:cViewPr varScale="1">
        <p:scale>
          <a:sx n="111" d="100"/>
          <a:sy n="111" d="100"/>
        </p:scale>
        <p:origin x="-177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EFF6E4-14FA-4ED1-893B-1270FB4BA7C5}" type="datetimeFigureOut">
              <a:rPr lang="de-DE" smtClean="0"/>
              <a:t>12.06.2017</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669017-3EDB-4CE8-BB71-F5F7E7EA2D94}" type="slidenum">
              <a:rPr lang="de-DE" smtClean="0"/>
              <a:t>‹Nr.›</a:t>
            </a:fld>
            <a:endParaRPr lang="de-DE"/>
          </a:p>
        </p:txBody>
      </p:sp>
    </p:spTree>
    <p:extLst>
      <p:ext uri="{BB962C8B-B14F-4D97-AF65-F5344CB8AC3E}">
        <p14:creationId xmlns:p14="http://schemas.microsoft.com/office/powerpoint/2010/main" val="154370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FD4202F-2D1B-425D-986F-D2AE742379D7}" type="datetime1">
              <a:rPr lang="de-DE" smtClean="0"/>
              <a:t>12.06.2017</a:t>
            </a:fld>
            <a:endParaRPr lang="de-DE"/>
          </a:p>
        </p:txBody>
      </p:sp>
      <p:sp>
        <p:nvSpPr>
          <p:cNvPr id="5" name="Fußzeilenplatzhalter 4"/>
          <p:cNvSpPr>
            <a:spLocks noGrp="1"/>
          </p:cNvSpPr>
          <p:nvPr>
            <p:ph type="ftr" sz="quarter" idx="11"/>
          </p:nvPr>
        </p:nvSpPr>
        <p:spPr/>
        <p:txBody>
          <a:bodyPr/>
          <a:lstStyle/>
          <a:p>
            <a:r>
              <a:rPr lang="de-DE" smtClean="0"/>
              <a:t>© 06-2017 Kleemann</a:t>
            </a:r>
            <a:endParaRPr lang="de-DE"/>
          </a:p>
        </p:txBody>
      </p:sp>
      <p:sp>
        <p:nvSpPr>
          <p:cNvPr id="6" name="Foliennummernplatzhalter 5"/>
          <p:cNvSpPr>
            <a:spLocks noGrp="1"/>
          </p:cNvSpPr>
          <p:nvPr>
            <p:ph type="sldNum" sz="quarter" idx="12"/>
          </p:nvPr>
        </p:nvSpPr>
        <p:spPr/>
        <p:txBody>
          <a:bodyPr/>
          <a:lstStyle/>
          <a:p>
            <a:fld id="{FE5C5B0E-E81B-460D-81A0-5C14964D1BD4}" type="slidenum">
              <a:rPr lang="de-DE" smtClean="0"/>
              <a:t>‹Nr.›</a:t>
            </a:fld>
            <a:endParaRPr lang="de-DE"/>
          </a:p>
        </p:txBody>
      </p:sp>
    </p:spTree>
    <p:extLst>
      <p:ext uri="{BB962C8B-B14F-4D97-AF65-F5344CB8AC3E}">
        <p14:creationId xmlns:p14="http://schemas.microsoft.com/office/powerpoint/2010/main" val="2191359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A0311B9-DB1A-4492-ABB2-F9E0CC588BFE}" type="datetime1">
              <a:rPr lang="de-DE" smtClean="0"/>
              <a:t>12.06.2017</a:t>
            </a:fld>
            <a:endParaRPr lang="de-DE"/>
          </a:p>
        </p:txBody>
      </p:sp>
      <p:sp>
        <p:nvSpPr>
          <p:cNvPr id="5" name="Fußzeilenplatzhalter 4"/>
          <p:cNvSpPr>
            <a:spLocks noGrp="1"/>
          </p:cNvSpPr>
          <p:nvPr>
            <p:ph type="ftr" sz="quarter" idx="11"/>
          </p:nvPr>
        </p:nvSpPr>
        <p:spPr/>
        <p:txBody>
          <a:bodyPr/>
          <a:lstStyle/>
          <a:p>
            <a:r>
              <a:rPr lang="de-DE" smtClean="0"/>
              <a:t>© 06-2017 Kleemann</a:t>
            </a:r>
            <a:endParaRPr lang="de-DE"/>
          </a:p>
        </p:txBody>
      </p:sp>
      <p:sp>
        <p:nvSpPr>
          <p:cNvPr id="6" name="Foliennummernplatzhalter 5"/>
          <p:cNvSpPr>
            <a:spLocks noGrp="1"/>
          </p:cNvSpPr>
          <p:nvPr>
            <p:ph type="sldNum" sz="quarter" idx="12"/>
          </p:nvPr>
        </p:nvSpPr>
        <p:spPr/>
        <p:txBody>
          <a:bodyPr/>
          <a:lstStyle/>
          <a:p>
            <a:fld id="{FE5C5B0E-E81B-460D-81A0-5C14964D1BD4}" type="slidenum">
              <a:rPr lang="de-DE" smtClean="0"/>
              <a:t>‹Nr.›</a:t>
            </a:fld>
            <a:endParaRPr lang="de-DE"/>
          </a:p>
        </p:txBody>
      </p:sp>
    </p:spTree>
    <p:extLst>
      <p:ext uri="{BB962C8B-B14F-4D97-AF65-F5344CB8AC3E}">
        <p14:creationId xmlns:p14="http://schemas.microsoft.com/office/powerpoint/2010/main" val="3796163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532A7F0-9056-4448-BCD9-2CF07B7D7756}" type="datetime1">
              <a:rPr lang="de-DE" smtClean="0"/>
              <a:t>12.06.2017</a:t>
            </a:fld>
            <a:endParaRPr lang="de-DE"/>
          </a:p>
        </p:txBody>
      </p:sp>
      <p:sp>
        <p:nvSpPr>
          <p:cNvPr id="5" name="Fußzeilenplatzhalter 4"/>
          <p:cNvSpPr>
            <a:spLocks noGrp="1"/>
          </p:cNvSpPr>
          <p:nvPr>
            <p:ph type="ftr" sz="quarter" idx="11"/>
          </p:nvPr>
        </p:nvSpPr>
        <p:spPr/>
        <p:txBody>
          <a:bodyPr/>
          <a:lstStyle/>
          <a:p>
            <a:r>
              <a:rPr lang="de-DE" smtClean="0"/>
              <a:t>© 06-2017 Kleemann</a:t>
            </a:r>
            <a:endParaRPr lang="de-DE"/>
          </a:p>
        </p:txBody>
      </p:sp>
      <p:sp>
        <p:nvSpPr>
          <p:cNvPr id="6" name="Foliennummernplatzhalter 5"/>
          <p:cNvSpPr>
            <a:spLocks noGrp="1"/>
          </p:cNvSpPr>
          <p:nvPr>
            <p:ph type="sldNum" sz="quarter" idx="12"/>
          </p:nvPr>
        </p:nvSpPr>
        <p:spPr/>
        <p:txBody>
          <a:bodyPr/>
          <a:lstStyle/>
          <a:p>
            <a:fld id="{FE5C5B0E-E81B-460D-81A0-5C14964D1BD4}" type="slidenum">
              <a:rPr lang="de-DE" smtClean="0"/>
              <a:t>‹Nr.›</a:t>
            </a:fld>
            <a:endParaRPr lang="de-DE"/>
          </a:p>
        </p:txBody>
      </p:sp>
    </p:spTree>
    <p:extLst>
      <p:ext uri="{BB962C8B-B14F-4D97-AF65-F5344CB8AC3E}">
        <p14:creationId xmlns:p14="http://schemas.microsoft.com/office/powerpoint/2010/main" val="584170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4B47E6D8-F904-4DA8-84C0-0884596A9319}" type="datetime1">
              <a:rPr lang="de-DE" smtClean="0"/>
              <a:t>12.06.2017</a:t>
            </a:fld>
            <a:endParaRPr lang="de-DE"/>
          </a:p>
        </p:txBody>
      </p:sp>
      <p:sp>
        <p:nvSpPr>
          <p:cNvPr id="5" name="Fußzeilenplatzhalter 4"/>
          <p:cNvSpPr>
            <a:spLocks noGrp="1"/>
          </p:cNvSpPr>
          <p:nvPr>
            <p:ph type="ftr" sz="quarter" idx="11"/>
          </p:nvPr>
        </p:nvSpPr>
        <p:spPr/>
        <p:txBody>
          <a:bodyPr/>
          <a:lstStyle/>
          <a:p>
            <a:r>
              <a:rPr lang="de-DE" smtClean="0"/>
              <a:t>© 06-2017 Kleemann</a:t>
            </a:r>
            <a:endParaRPr lang="de-DE"/>
          </a:p>
        </p:txBody>
      </p:sp>
      <p:sp>
        <p:nvSpPr>
          <p:cNvPr id="6" name="Foliennummernplatzhalter 5"/>
          <p:cNvSpPr>
            <a:spLocks noGrp="1"/>
          </p:cNvSpPr>
          <p:nvPr>
            <p:ph type="sldNum" sz="quarter" idx="12"/>
          </p:nvPr>
        </p:nvSpPr>
        <p:spPr/>
        <p:txBody>
          <a:bodyPr/>
          <a:lstStyle/>
          <a:p>
            <a:fld id="{FE5C5B0E-E81B-460D-81A0-5C14964D1BD4}" type="slidenum">
              <a:rPr lang="de-DE" smtClean="0"/>
              <a:t>‹Nr.›</a:t>
            </a:fld>
            <a:endParaRPr lang="de-DE"/>
          </a:p>
        </p:txBody>
      </p:sp>
    </p:spTree>
    <p:extLst>
      <p:ext uri="{BB962C8B-B14F-4D97-AF65-F5344CB8AC3E}">
        <p14:creationId xmlns:p14="http://schemas.microsoft.com/office/powerpoint/2010/main" val="3392308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70D2BF32-2C43-460D-B1A7-506E0475B4FF}" type="datetime1">
              <a:rPr lang="de-DE" smtClean="0"/>
              <a:t>12.06.2017</a:t>
            </a:fld>
            <a:endParaRPr lang="de-DE"/>
          </a:p>
        </p:txBody>
      </p:sp>
      <p:sp>
        <p:nvSpPr>
          <p:cNvPr id="5" name="Fußzeilenplatzhalter 4"/>
          <p:cNvSpPr>
            <a:spLocks noGrp="1"/>
          </p:cNvSpPr>
          <p:nvPr>
            <p:ph type="ftr" sz="quarter" idx="11"/>
          </p:nvPr>
        </p:nvSpPr>
        <p:spPr/>
        <p:txBody>
          <a:bodyPr/>
          <a:lstStyle/>
          <a:p>
            <a:r>
              <a:rPr lang="de-DE" smtClean="0"/>
              <a:t>© 06-2017 Kleemann</a:t>
            </a:r>
            <a:endParaRPr lang="de-DE"/>
          </a:p>
        </p:txBody>
      </p:sp>
      <p:sp>
        <p:nvSpPr>
          <p:cNvPr id="6" name="Foliennummernplatzhalter 5"/>
          <p:cNvSpPr>
            <a:spLocks noGrp="1"/>
          </p:cNvSpPr>
          <p:nvPr>
            <p:ph type="sldNum" sz="quarter" idx="12"/>
          </p:nvPr>
        </p:nvSpPr>
        <p:spPr/>
        <p:txBody>
          <a:bodyPr/>
          <a:lstStyle/>
          <a:p>
            <a:fld id="{FE5C5B0E-E81B-460D-81A0-5C14964D1BD4}" type="slidenum">
              <a:rPr lang="de-DE" smtClean="0"/>
              <a:t>‹Nr.›</a:t>
            </a:fld>
            <a:endParaRPr lang="de-DE"/>
          </a:p>
        </p:txBody>
      </p:sp>
    </p:spTree>
    <p:extLst>
      <p:ext uri="{BB962C8B-B14F-4D97-AF65-F5344CB8AC3E}">
        <p14:creationId xmlns:p14="http://schemas.microsoft.com/office/powerpoint/2010/main" val="2504316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F68E8494-6883-47E4-AAF7-F4F75ABAA099}" type="datetime1">
              <a:rPr lang="de-DE" smtClean="0"/>
              <a:t>12.06.2017</a:t>
            </a:fld>
            <a:endParaRPr lang="de-DE"/>
          </a:p>
        </p:txBody>
      </p:sp>
      <p:sp>
        <p:nvSpPr>
          <p:cNvPr id="6" name="Fußzeilenplatzhalter 5"/>
          <p:cNvSpPr>
            <a:spLocks noGrp="1"/>
          </p:cNvSpPr>
          <p:nvPr>
            <p:ph type="ftr" sz="quarter" idx="11"/>
          </p:nvPr>
        </p:nvSpPr>
        <p:spPr/>
        <p:txBody>
          <a:bodyPr/>
          <a:lstStyle/>
          <a:p>
            <a:r>
              <a:rPr lang="de-DE" smtClean="0"/>
              <a:t>© 06-2017 Kleemann</a:t>
            </a:r>
            <a:endParaRPr lang="de-DE"/>
          </a:p>
        </p:txBody>
      </p:sp>
      <p:sp>
        <p:nvSpPr>
          <p:cNvPr id="7" name="Foliennummernplatzhalter 6"/>
          <p:cNvSpPr>
            <a:spLocks noGrp="1"/>
          </p:cNvSpPr>
          <p:nvPr>
            <p:ph type="sldNum" sz="quarter" idx="12"/>
          </p:nvPr>
        </p:nvSpPr>
        <p:spPr/>
        <p:txBody>
          <a:bodyPr/>
          <a:lstStyle/>
          <a:p>
            <a:fld id="{FE5C5B0E-E81B-460D-81A0-5C14964D1BD4}" type="slidenum">
              <a:rPr lang="de-DE" smtClean="0"/>
              <a:t>‹Nr.›</a:t>
            </a:fld>
            <a:endParaRPr lang="de-DE"/>
          </a:p>
        </p:txBody>
      </p:sp>
    </p:spTree>
    <p:extLst>
      <p:ext uri="{BB962C8B-B14F-4D97-AF65-F5344CB8AC3E}">
        <p14:creationId xmlns:p14="http://schemas.microsoft.com/office/powerpoint/2010/main" val="4199581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DB96E01-DC56-4E81-8C17-5B850505A692}" type="datetime1">
              <a:rPr lang="de-DE" smtClean="0"/>
              <a:t>12.06.2017</a:t>
            </a:fld>
            <a:endParaRPr lang="de-DE"/>
          </a:p>
        </p:txBody>
      </p:sp>
      <p:sp>
        <p:nvSpPr>
          <p:cNvPr id="8" name="Fußzeilenplatzhalter 7"/>
          <p:cNvSpPr>
            <a:spLocks noGrp="1"/>
          </p:cNvSpPr>
          <p:nvPr>
            <p:ph type="ftr" sz="quarter" idx="11"/>
          </p:nvPr>
        </p:nvSpPr>
        <p:spPr/>
        <p:txBody>
          <a:bodyPr/>
          <a:lstStyle/>
          <a:p>
            <a:r>
              <a:rPr lang="de-DE" smtClean="0"/>
              <a:t>© 06-2017 Kleemann</a:t>
            </a:r>
            <a:endParaRPr lang="de-DE"/>
          </a:p>
        </p:txBody>
      </p:sp>
      <p:sp>
        <p:nvSpPr>
          <p:cNvPr id="9" name="Foliennummernplatzhalter 8"/>
          <p:cNvSpPr>
            <a:spLocks noGrp="1"/>
          </p:cNvSpPr>
          <p:nvPr>
            <p:ph type="sldNum" sz="quarter" idx="12"/>
          </p:nvPr>
        </p:nvSpPr>
        <p:spPr/>
        <p:txBody>
          <a:bodyPr/>
          <a:lstStyle/>
          <a:p>
            <a:fld id="{FE5C5B0E-E81B-460D-81A0-5C14964D1BD4}" type="slidenum">
              <a:rPr lang="de-DE" smtClean="0"/>
              <a:t>‹Nr.›</a:t>
            </a:fld>
            <a:endParaRPr lang="de-DE"/>
          </a:p>
        </p:txBody>
      </p:sp>
    </p:spTree>
    <p:extLst>
      <p:ext uri="{BB962C8B-B14F-4D97-AF65-F5344CB8AC3E}">
        <p14:creationId xmlns:p14="http://schemas.microsoft.com/office/powerpoint/2010/main" val="888568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3EAC21DE-4F6B-4A1B-B6AC-46D72F680A86}" type="datetime1">
              <a:rPr lang="de-DE" smtClean="0"/>
              <a:t>12.06.2017</a:t>
            </a:fld>
            <a:endParaRPr lang="de-DE"/>
          </a:p>
        </p:txBody>
      </p:sp>
      <p:sp>
        <p:nvSpPr>
          <p:cNvPr id="4" name="Fußzeilenplatzhalter 3"/>
          <p:cNvSpPr>
            <a:spLocks noGrp="1"/>
          </p:cNvSpPr>
          <p:nvPr>
            <p:ph type="ftr" sz="quarter" idx="11"/>
          </p:nvPr>
        </p:nvSpPr>
        <p:spPr/>
        <p:txBody>
          <a:bodyPr/>
          <a:lstStyle/>
          <a:p>
            <a:r>
              <a:rPr lang="de-DE" smtClean="0"/>
              <a:t>© 06-2017 Kleemann</a:t>
            </a:r>
            <a:endParaRPr lang="de-DE"/>
          </a:p>
        </p:txBody>
      </p:sp>
      <p:sp>
        <p:nvSpPr>
          <p:cNvPr id="5" name="Foliennummernplatzhalter 4"/>
          <p:cNvSpPr>
            <a:spLocks noGrp="1"/>
          </p:cNvSpPr>
          <p:nvPr>
            <p:ph type="sldNum" sz="quarter" idx="12"/>
          </p:nvPr>
        </p:nvSpPr>
        <p:spPr/>
        <p:txBody>
          <a:bodyPr/>
          <a:lstStyle/>
          <a:p>
            <a:fld id="{FE5C5B0E-E81B-460D-81A0-5C14964D1BD4}" type="slidenum">
              <a:rPr lang="de-DE" smtClean="0"/>
              <a:t>‹Nr.›</a:t>
            </a:fld>
            <a:endParaRPr lang="de-DE"/>
          </a:p>
        </p:txBody>
      </p:sp>
    </p:spTree>
    <p:extLst>
      <p:ext uri="{BB962C8B-B14F-4D97-AF65-F5344CB8AC3E}">
        <p14:creationId xmlns:p14="http://schemas.microsoft.com/office/powerpoint/2010/main" val="3190674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78B32AC-06EC-4AED-96C4-8E8AEBCB8346}" type="datetime1">
              <a:rPr lang="de-DE" smtClean="0"/>
              <a:t>12.06.2017</a:t>
            </a:fld>
            <a:endParaRPr lang="de-DE"/>
          </a:p>
        </p:txBody>
      </p:sp>
      <p:sp>
        <p:nvSpPr>
          <p:cNvPr id="3" name="Fußzeilenplatzhalter 2"/>
          <p:cNvSpPr>
            <a:spLocks noGrp="1"/>
          </p:cNvSpPr>
          <p:nvPr>
            <p:ph type="ftr" sz="quarter" idx="11"/>
          </p:nvPr>
        </p:nvSpPr>
        <p:spPr/>
        <p:txBody>
          <a:bodyPr/>
          <a:lstStyle/>
          <a:p>
            <a:r>
              <a:rPr lang="de-DE" smtClean="0"/>
              <a:t>© 06-2017 Kleemann</a:t>
            </a:r>
            <a:endParaRPr lang="de-DE"/>
          </a:p>
        </p:txBody>
      </p:sp>
      <p:sp>
        <p:nvSpPr>
          <p:cNvPr id="4" name="Foliennummernplatzhalter 3"/>
          <p:cNvSpPr>
            <a:spLocks noGrp="1"/>
          </p:cNvSpPr>
          <p:nvPr>
            <p:ph type="sldNum" sz="quarter" idx="12"/>
          </p:nvPr>
        </p:nvSpPr>
        <p:spPr/>
        <p:txBody>
          <a:bodyPr/>
          <a:lstStyle/>
          <a:p>
            <a:fld id="{FE5C5B0E-E81B-460D-81A0-5C14964D1BD4}" type="slidenum">
              <a:rPr lang="de-DE" smtClean="0"/>
              <a:t>‹Nr.›</a:t>
            </a:fld>
            <a:endParaRPr lang="de-DE"/>
          </a:p>
        </p:txBody>
      </p:sp>
    </p:spTree>
    <p:extLst>
      <p:ext uri="{BB962C8B-B14F-4D97-AF65-F5344CB8AC3E}">
        <p14:creationId xmlns:p14="http://schemas.microsoft.com/office/powerpoint/2010/main" val="3447888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A274F55-0EE3-4187-BCF7-E8733A4D5744}" type="datetime1">
              <a:rPr lang="de-DE" smtClean="0"/>
              <a:t>12.06.2017</a:t>
            </a:fld>
            <a:endParaRPr lang="de-DE"/>
          </a:p>
        </p:txBody>
      </p:sp>
      <p:sp>
        <p:nvSpPr>
          <p:cNvPr id="6" name="Fußzeilenplatzhalter 5"/>
          <p:cNvSpPr>
            <a:spLocks noGrp="1"/>
          </p:cNvSpPr>
          <p:nvPr>
            <p:ph type="ftr" sz="quarter" idx="11"/>
          </p:nvPr>
        </p:nvSpPr>
        <p:spPr/>
        <p:txBody>
          <a:bodyPr/>
          <a:lstStyle/>
          <a:p>
            <a:r>
              <a:rPr lang="de-DE" smtClean="0"/>
              <a:t>© 06-2017 Kleemann</a:t>
            </a:r>
            <a:endParaRPr lang="de-DE"/>
          </a:p>
        </p:txBody>
      </p:sp>
      <p:sp>
        <p:nvSpPr>
          <p:cNvPr id="7" name="Foliennummernplatzhalter 6"/>
          <p:cNvSpPr>
            <a:spLocks noGrp="1"/>
          </p:cNvSpPr>
          <p:nvPr>
            <p:ph type="sldNum" sz="quarter" idx="12"/>
          </p:nvPr>
        </p:nvSpPr>
        <p:spPr/>
        <p:txBody>
          <a:bodyPr/>
          <a:lstStyle/>
          <a:p>
            <a:fld id="{FE5C5B0E-E81B-460D-81A0-5C14964D1BD4}" type="slidenum">
              <a:rPr lang="de-DE" smtClean="0"/>
              <a:t>‹Nr.›</a:t>
            </a:fld>
            <a:endParaRPr lang="de-DE"/>
          </a:p>
        </p:txBody>
      </p:sp>
    </p:spTree>
    <p:extLst>
      <p:ext uri="{BB962C8B-B14F-4D97-AF65-F5344CB8AC3E}">
        <p14:creationId xmlns:p14="http://schemas.microsoft.com/office/powerpoint/2010/main" val="2401343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3B8FB141-5494-4156-A201-5500356ECC0A}" type="datetime1">
              <a:rPr lang="de-DE" smtClean="0"/>
              <a:t>12.06.2017</a:t>
            </a:fld>
            <a:endParaRPr lang="de-DE"/>
          </a:p>
        </p:txBody>
      </p:sp>
      <p:sp>
        <p:nvSpPr>
          <p:cNvPr id="6" name="Fußzeilenplatzhalter 5"/>
          <p:cNvSpPr>
            <a:spLocks noGrp="1"/>
          </p:cNvSpPr>
          <p:nvPr>
            <p:ph type="ftr" sz="quarter" idx="11"/>
          </p:nvPr>
        </p:nvSpPr>
        <p:spPr/>
        <p:txBody>
          <a:bodyPr/>
          <a:lstStyle/>
          <a:p>
            <a:r>
              <a:rPr lang="de-DE" smtClean="0"/>
              <a:t>© 06-2017 Kleemann</a:t>
            </a:r>
            <a:endParaRPr lang="de-DE"/>
          </a:p>
        </p:txBody>
      </p:sp>
      <p:sp>
        <p:nvSpPr>
          <p:cNvPr id="7" name="Foliennummernplatzhalter 6"/>
          <p:cNvSpPr>
            <a:spLocks noGrp="1"/>
          </p:cNvSpPr>
          <p:nvPr>
            <p:ph type="sldNum" sz="quarter" idx="12"/>
          </p:nvPr>
        </p:nvSpPr>
        <p:spPr/>
        <p:txBody>
          <a:bodyPr/>
          <a:lstStyle/>
          <a:p>
            <a:fld id="{FE5C5B0E-E81B-460D-81A0-5C14964D1BD4}" type="slidenum">
              <a:rPr lang="de-DE" smtClean="0"/>
              <a:t>‹Nr.›</a:t>
            </a:fld>
            <a:endParaRPr lang="de-DE"/>
          </a:p>
        </p:txBody>
      </p:sp>
    </p:spTree>
    <p:extLst>
      <p:ext uri="{BB962C8B-B14F-4D97-AF65-F5344CB8AC3E}">
        <p14:creationId xmlns:p14="http://schemas.microsoft.com/office/powerpoint/2010/main" val="2410372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A3A85-0EAF-404B-A643-797E06F18327}" type="datetime1">
              <a:rPr lang="de-DE" smtClean="0"/>
              <a:t>12.06.2017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 06-2017 Kleemann</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5C5B0E-E81B-460D-81A0-5C14964D1BD4}" type="slidenum">
              <a:rPr lang="de-DE" smtClean="0"/>
              <a:t>‹Nr.›</a:t>
            </a:fld>
            <a:endParaRPr lang="de-DE"/>
          </a:p>
        </p:txBody>
      </p:sp>
    </p:spTree>
    <p:extLst>
      <p:ext uri="{BB962C8B-B14F-4D97-AF65-F5344CB8AC3E}">
        <p14:creationId xmlns:p14="http://schemas.microsoft.com/office/powerpoint/2010/main" val="122248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Grundlagen Elektronik</a:t>
            </a:r>
            <a:endParaRPr lang="de-DE" dirty="0"/>
          </a:p>
        </p:txBody>
      </p:sp>
      <p:sp>
        <p:nvSpPr>
          <p:cNvPr id="3" name="Untertitel 2"/>
          <p:cNvSpPr>
            <a:spLocks noGrp="1"/>
          </p:cNvSpPr>
          <p:nvPr>
            <p:ph type="subTitle" idx="1"/>
          </p:nvPr>
        </p:nvSpPr>
        <p:spPr/>
        <p:txBody>
          <a:bodyPr/>
          <a:lstStyle/>
          <a:p>
            <a:endParaRPr lang="de-DE"/>
          </a:p>
        </p:txBody>
      </p:sp>
    </p:spTree>
    <p:extLst>
      <p:ext uri="{BB962C8B-B14F-4D97-AF65-F5344CB8AC3E}">
        <p14:creationId xmlns:p14="http://schemas.microsoft.com/office/powerpoint/2010/main" val="876986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Grundbegriffe in der Elektronik</a:t>
            </a:r>
            <a:endParaRPr lang="de-DE" dirty="0"/>
          </a:p>
        </p:txBody>
      </p:sp>
      <mc:AlternateContent xmlns:mc="http://schemas.openxmlformats.org/markup-compatibility/2006" xmlns:a14="http://schemas.microsoft.com/office/drawing/2010/main">
        <mc:Choice Requires="a14">
          <p:graphicFrame>
            <p:nvGraphicFramePr>
              <p:cNvPr id="5" name="Inhaltsplatzhalter 4"/>
              <p:cNvGraphicFramePr>
                <a:graphicFrameLocks noGrp="1"/>
              </p:cNvGraphicFramePr>
              <p:nvPr>
                <p:ph idx="1"/>
                <p:extLst>
                  <p:ext uri="{D42A27DB-BD31-4B8C-83A1-F6EECF244321}">
                    <p14:modId xmlns:p14="http://schemas.microsoft.com/office/powerpoint/2010/main" val="869623629"/>
                  </p:ext>
                </p:extLst>
              </p:nvPr>
            </p:nvGraphicFramePr>
            <p:xfrm>
              <a:off x="467544" y="2636912"/>
              <a:ext cx="8229600" cy="2003489"/>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de-DE" dirty="0" smtClean="0"/>
                            <a:t>Name</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Einheit</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Formelzeichen</a:t>
                          </a:r>
                        </a:p>
                      </a:txBody>
                      <a:tcPr/>
                    </a:tc>
                    <a:tc>
                      <a:txBody>
                        <a:bodyPr/>
                        <a:lstStyle/>
                        <a:p>
                          <a:r>
                            <a:rPr lang="de-DE" dirty="0" smtClean="0"/>
                            <a:t>Formel</a:t>
                          </a:r>
                          <a:endParaRPr lang="de-DE" dirty="0"/>
                        </a:p>
                      </a:txBody>
                      <a:tcPr/>
                    </a:tc>
                  </a:tr>
                  <a:tr h="370840">
                    <a:tc>
                      <a:txBody>
                        <a:bodyPr/>
                        <a:lstStyle/>
                        <a:p>
                          <a:endParaRPr lang="de-DE" sz="300" dirty="0" smtClean="0"/>
                        </a:p>
                        <a:p>
                          <a:r>
                            <a:rPr lang="de-DE" dirty="0" smtClean="0"/>
                            <a:t>Strom</a:t>
                          </a:r>
                          <a:endParaRPr lang="de-DE" dirty="0"/>
                        </a:p>
                      </a:txBody>
                      <a:tcPr/>
                    </a:tc>
                    <a:tc>
                      <a:txBody>
                        <a:bodyPr/>
                        <a:lstStyle/>
                        <a:p>
                          <a:r>
                            <a:rPr lang="de-DE" sz="300" dirty="0" smtClean="0"/>
                            <a:t/>
                          </a:r>
                          <a:br>
                            <a:rPr lang="de-DE" sz="300" dirty="0" smtClean="0"/>
                          </a:br>
                          <a:r>
                            <a:rPr lang="de-DE" dirty="0" smtClean="0"/>
                            <a:t>A (</a:t>
                          </a:r>
                          <a:r>
                            <a:rPr lang="de-DE" dirty="0" err="1" smtClean="0"/>
                            <a:t>Ampère</a:t>
                          </a:r>
                          <a:r>
                            <a:rPr lang="de-DE" dirty="0" smtClean="0"/>
                            <a:t>)</a:t>
                          </a:r>
                          <a:endParaRPr lang="de-DE" dirty="0"/>
                        </a:p>
                      </a:txBody>
                      <a:tcPr/>
                    </a:tc>
                    <a:tc>
                      <a:txBody>
                        <a:bodyPr/>
                        <a:lstStyle/>
                        <a:p>
                          <a:endParaRPr lang="de-DE" sz="300" dirty="0" smtClean="0"/>
                        </a:p>
                        <a:p>
                          <a:r>
                            <a:rPr lang="de-DE" dirty="0" smtClean="0"/>
                            <a:t>I</a:t>
                          </a:r>
                          <a:endParaRPr lang="de-DE" dirty="0"/>
                        </a:p>
                      </a:txBody>
                      <a:tcPr/>
                    </a:tc>
                    <a:tc>
                      <a:txBody>
                        <a:bodyPr/>
                        <a:lstStyle/>
                        <a:p>
                          <a:r>
                            <a:rPr lang="de-DE" dirty="0" smtClean="0"/>
                            <a:t>I = </a:t>
                          </a:r>
                          <a14:m>
                            <m:oMath xmlns:m="http://schemas.openxmlformats.org/officeDocument/2006/math">
                              <m:f>
                                <m:fPr>
                                  <m:ctrlPr>
                                    <a:rPr lang="de-DE" i="1" smtClean="0">
                                      <a:latin typeface="Cambria Math"/>
                                    </a:rPr>
                                  </m:ctrlPr>
                                </m:fPr>
                                <m:num>
                                  <m:r>
                                    <a:rPr lang="de-DE" b="0" i="1" smtClean="0">
                                      <a:latin typeface="Cambria Math"/>
                                    </a:rPr>
                                    <m:t>𝑈</m:t>
                                  </m:r>
                                </m:num>
                                <m:den>
                                  <m:r>
                                    <a:rPr lang="de-DE" b="0" i="1" smtClean="0">
                                      <a:latin typeface="Cambria Math"/>
                                    </a:rPr>
                                    <m:t>𝑅</m:t>
                                  </m:r>
                                </m:den>
                              </m:f>
                            </m:oMath>
                          </a14:m>
                          <a:endParaRPr lang="de-DE" dirty="0"/>
                        </a:p>
                      </a:txBody>
                      <a:tcPr/>
                    </a:tc>
                  </a:tr>
                  <a:tr h="370840">
                    <a:tc>
                      <a:txBody>
                        <a:bodyPr/>
                        <a:lstStyle/>
                        <a:p>
                          <a:r>
                            <a:rPr lang="de-DE" dirty="0" smtClean="0"/>
                            <a:t>Spannung</a:t>
                          </a:r>
                          <a:endParaRPr lang="de-DE" dirty="0"/>
                        </a:p>
                      </a:txBody>
                      <a:tcPr/>
                    </a:tc>
                    <a:tc>
                      <a:txBody>
                        <a:bodyPr/>
                        <a:lstStyle/>
                        <a:p>
                          <a:r>
                            <a:rPr lang="de-DE" dirty="0" smtClean="0"/>
                            <a:t>V</a:t>
                          </a:r>
                          <a:r>
                            <a:rPr lang="de-DE" baseline="0" dirty="0" smtClean="0"/>
                            <a:t> (Volt)</a:t>
                          </a:r>
                          <a:endParaRPr lang="de-DE" dirty="0"/>
                        </a:p>
                      </a:txBody>
                      <a:tcPr/>
                    </a:tc>
                    <a:tc>
                      <a:txBody>
                        <a:bodyPr/>
                        <a:lstStyle/>
                        <a:p>
                          <a:r>
                            <a:rPr lang="de-DE" dirty="0" smtClean="0"/>
                            <a:t>U</a:t>
                          </a:r>
                          <a:endParaRPr lang="de-DE" dirty="0"/>
                        </a:p>
                      </a:txBody>
                      <a:tcPr/>
                    </a:tc>
                    <a:tc>
                      <a:txBody>
                        <a:bodyPr/>
                        <a:lstStyle/>
                        <a:p>
                          <a:r>
                            <a:rPr lang="de-DE" dirty="0" smtClean="0"/>
                            <a:t>U = R * I</a:t>
                          </a:r>
                          <a:endParaRPr lang="de-DE" dirty="0"/>
                        </a:p>
                      </a:txBody>
                      <a:tcPr/>
                    </a:tc>
                  </a:tr>
                  <a:tr h="370840">
                    <a:tc>
                      <a:txBody>
                        <a:bodyPr/>
                        <a:lstStyle/>
                        <a:p>
                          <a:endParaRPr lang="de-DE" sz="300" dirty="0" smtClean="0"/>
                        </a:p>
                        <a:p>
                          <a:r>
                            <a:rPr lang="de-DE" dirty="0" smtClean="0"/>
                            <a:t>Widerstand</a:t>
                          </a:r>
                          <a:endParaRPr lang="de-DE" dirty="0"/>
                        </a:p>
                      </a:txBody>
                      <a:tcPr/>
                    </a:tc>
                    <a:tc>
                      <a:txBody>
                        <a:bodyPr/>
                        <a:lstStyle/>
                        <a:p>
                          <a:r>
                            <a:rPr lang="el-GR" dirty="0" smtClean="0">
                              <a:effectLst/>
                            </a:rPr>
                            <a:t>Ω</a:t>
                          </a:r>
                          <a:r>
                            <a:rPr lang="de-DE" dirty="0" smtClean="0">
                              <a:effectLst/>
                            </a:rPr>
                            <a:t> (Ohm)</a:t>
                          </a:r>
                          <a:endParaRPr lang="de-DE" dirty="0"/>
                        </a:p>
                      </a:txBody>
                      <a:tcPr anchor="ctr"/>
                    </a:tc>
                    <a:tc>
                      <a:txBody>
                        <a:bodyPr/>
                        <a:lstStyle/>
                        <a:p>
                          <a:endParaRPr lang="de-DE" dirty="0"/>
                        </a:p>
                      </a:txBody>
                      <a:tcPr anchor="ctr"/>
                    </a:tc>
                    <a:tc>
                      <a:txBody>
                        <a:bodyPr/>
                        <a:lstStyle/>
                        <a:p>
                          <a:endParaRPr lang="de-DE" dirty="0"/>
                        </a:p>
                      </a:txBody>
                      <a:tcPr/>
                    </a:tc>
                  </a:tr>
                  <a:tr h="370840">
                    <a:tc>
                      <a:txBody>
                        <a:bodyPr/>
                        <a:lstStyle/>
                        <a:p>
                          <a:r>
                            <a:rPr lang="de-DE" dirty="0" smtClean="0"/>
                            <a:t>Leistung</a:t>
                          </a:r>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r>
                </a:tbl>
              </a:graphicData>
            </a:graphic>
          </p:graphicFrame>
        </mc:Choice>
        <mc:Fallback xmlns="">
          <p:graphicFrame>
            <p:nvGraphicFramePr>
              <p:cNvPr id="5" name="Inhaltsplatzhalter 4"/>
              <p:cNvGraphicFramePr>
                <a:graphicFrameLocks noGrp="1"/>
              </p:cNvGraphicFramePr>
              <p:nvPr>
                <p:ph idx="1"/>
                <p:extLst>
                  <p:ext uri="{D42A27DB-BD31-4B8C-83A1-F6EECF244321}">
                    <p14:modId xmlns:p14="http://schemas.microsoft.com/office/powerpoint/2010/main" val="869623629"/>
                  </p:ext>
                </p:extLst>
              </p:nvPr>
            </p:nvGraphicFramePr>
            <p:xfrm>
              <a:off x="467544" y="2636912"/>
              <a:ext cx="8229600" cy="2003489"/>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de-DE" dirty="0" smtClean="0"/>
                            <a:t>Name</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Einheit</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Formelzeichen</a:t>
                          </a:r>
                          <a:endParaRPr lang="de-DE" dirty="0" smtClean="0"/>
                        </a:p>
                      </a:txBody>
                      <a:tcPr/>
                    </a:tc>
                    <a:tc>
                      <a:txBody>
                        <a:bodyPr/>
                        <a:lstStyle/>
                        <a:p>
                          <a:r>
                            <a:rPr lang="de-DE" dirty="0" smtClean="0"/>
                            <a:t>Formel</a:t>
                          </a:r>
                          <a:endParaRPr lang="de-DE" dirty="0"/>
                        </a:p>
                      </a:txBody>
                      <a:tcPr/>
                    </a:tc>
                  </a:tr>
                  <a:tr h="479489">
                    <a:tc>
                      <a:txBody>
                        <a:bodyPr/>
                        <a:lstStyle/>
                        <a:p>
                          <a:endParaRPr lang="de-DE" sz="300" dirty="0" smtClean="0"/>
                        </a:p>
                        <a:p>
                          <a:r>
                            <a:rPr lang="de-DE" dirty="0" smtClean="0"/>
                            <a:t>Strom</a:t>
                          </a:r>
                          <a:endParaRPr lang="de-DE" dirty="0"/>
                        </a:p>
                      </a:txBody>
                      <a:tcPr/>
                    </a:tc>
                    <a:tc>
                      <a:txBody>
                        <a:bodyPr/>
                        <a:lstStyle/>
                        <a:p>
                          <a:r>
                            <a:rPr lang="de-DE" sz="300" dirty="0" smtClean="0"/>
                            <a:t/>
                          </a:r>
                          <a:br>
                            <a:rPr lang="de-DE" sz="300" dirty="0" smtClean="0"/>
                          </a:br>
                          <a:r>
                            <a:rPr lang="de-DE" dirty="0" smtClean="0"/>
                            <a:t>A (</a:t>
                          </a:r>
                          <a:r>
                            <a:rPr lang="de-DE" dirty="0" err="1" smtClean="0"/>
                            <a:t>Ampère</a:t>
                          </a:r>
                          <a:r>
                            <a:rPr lang="de-DE" dirty="0" smtClean="0"/>
                            <a:t>)</a:t>
                          </a:r>
                          <a:endParaRPr lang="de-DE" dirty="0"/>
                        </a:p>
                      </a:txBody>
                      <a:tcPr/>
                    </a:tc>
                    <a:tc>
                      <a:txBody>
                        <a:bodyPr/>
                        <a:lstStyle/>
                        <a:p>
                          <a:endParaRPr lang="de-DE" sz="300" dirty="0" smtClean="0"/>
                        </a:p>
                        <a:p>
                          <a:r>
                            <a:rPr lang="de-DE" dirty="0" smtClean="0"/>
                            <a:t>I</a:t>
                          </a:r>
                          <a:endParaRPr lang="de-DE" dirty="0"/>
                        </a:p>
                      </a:txBody>
                      <a:tcPr/>
                    </a:tc>
                    <a:tc>
                      <a:txBody>
                        <a:bodyPr/>
                        <a:lstStyle/>
                        <a:p>
                          <a:endParaRPr lang="de-DE"/>
                        </a:p>
                      </a:txBody>
                      <a:tcPr>
                        <a:blipFill rotWithShape="1">
                          <a:blip r:embed="rId2"/>
                          <a:stretch>
                            <a:fillRect l="-300890" t="-84615" b="-261538"/>
                          </a:stretch>
                        </a:blipFill>
                      </a:tcPr>
                    </a:tc>
                  </a:tr>
                  <a:tr h="370840">
                    <a:tc>
                      <a:txBody>
                        <a:bodyPr/>
                        <a:lstStyle/>
                        <a:p>
                          <a:r>
                            <a:rPr lang="de-DE" dirty="0" smtClean="0"/>
                            <a:t>Spannung</a:t>
                          </a:r>
                          <a:endParaRPr lang="de-DE" dirty="0"/>
                        </a:p>
                      </a:txBody>
                      <a:tcPr/>
                    </a:tc>
                    <a:tc>
                      <a:txBody>
                        <a:bodyPr/>
                        <a:lstStyle/>
                        <a:p>
                          <a:r>
                            <a:rPr lang="de-DE" dirty="0" smtClean="0"/>
                            <a:t>V</a:t>
                          </a:r>
                          <a:r>
                            <a:rPr lang="de-DE" baseline="0" dirty="0" smtClean="0"/>
                            <a:t> (Volt)</a:t>
                          </a:r>
                          <a:endParaRPr lang="de-DE" dirty="0"/>
                        </a:p>
                      </a:txBody>
                      <a:tcPr/>
                    </a:tc>
                    <a:tc>
                      <a:txBody>
                        <a:bodyPr/>
                        <a:lstStyle/>
                        <a:p>
                          <a:r>
                            <a:rPr lang="de-DE" dirty="0" smtClean="0"/>
                            <a:t>U</a:t>
                          </a:r>
                          <a:endParaRPr lang="de-DE" dirty="0"/>
                        </a:p>
                      </a:txBody>
                      <a:tcPr/>
                    </a:tc>
                    <a:tc>
                      <a:txBody>
                        <a:bodyPr/>
                        <a:lstStyle/>
                        <a:p>
                          <a:r>
                            <a:rPr lang="de-DE" dirty="0" smtClean="0"/>
                            <a:t>U = R * I</a:t>
                          </a:r>
                          <a:endParaRPr lang="de-DE" dirty="0"/>
                        </a:p>
                      </a:txBody>
                      <a:tcPr/>
                    </a:tc>
                  </a:tr>
                  <a:tr h="411480">
                    <a:tc>
                      <a:txBody>
                        <a:bodyPr/>
                        <a:lstStyle/>
                        <a:p>
                          <a:endParaRPr lang="de-DE" sz="300" dirty="0" smtClean="0"/>
                        </a:p>
                        <a:p>
                          <a:r>
                            <a:rPr lang="de-DE" dirty="0" smtClean="0"/>
                            <a:t>Widerstand</a:t>
                          </a:r>
                          <a:endParaRPr lang="de-DE" dirty="0"/>
                        </a:p>
                      </a:txBody>
                      <a:tcPr/>
                    </a:tc>
                    <a:tc>
                      <a:txBody>
                        <a:bodyPr/>
                        <a:lstStyle/>
                        <a:p>
                          <a:r>
                            <a:rPr lang="el-GR" dirty="0" smtClean="0">
                              <a:effectLst/>
                            </a:rPr>
                            <a:t>Ω</a:t>
                          </a:r>
                          <a:r>
                            <a:rPr lang="de-DE" dirty="0" smtClean="0">
                              <a:effectLst/>
                            </a:rPr>
                            <a:t> (Ohm)</a:t>
                          </a:r>
                          <a:endParaRPr lang="de-DE" dirty="0"/>
                        </a:p>
                      </a:txBody>
                      <a:tcPr anchor="ctr"/>
                    </a:tc>
                    <a:tc>
                      <a:txBody>
                        <a:bodyPr/>
                        <a:lstStyle/>
                        <a:p>
                          <a:endParaRPr lang="de-DE" dirty="0"/>
                        </a:p>
                      </a:txBody>
                      <a:tcPr anchor="ctr"/>
                    </a:tc>
                    <a:tc>
                      <a:txBody>
                        <a:bodyPr/>
                        <a:lstStyle/>
                        <a:p>
                          <a:endParaRPr lang="de-DE" dirty="0"/>
                        </a:p>
                      </a:txBody>
                      <a:tcPr/>
                    </a:tc>
                  </a:tr>
                  <a:tr h="370840">
                    <a:tc>
                      <a:txBody>
                        <a:bodyPr/>
                        <a:lstStyle/>
                        <a:p>
                          <a:r>
                            <a:rPr lang="de-DE" dirty="0" smtClean="0"/>
                            <a:t>Leistung</a:t>
                          </a:r>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r>
                </a:tbl>
              </a:graphicData>
            </a:graphic>
          </p:graphicFrame>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285517126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Lösung: </a:t>
            </a:r>
            <a:br>
              <a:rPr lang="de-DE" dirty="0" smtClean="0"/>
            </a:br>
            <a:endParaRPr lang="de-DE" dirty="0"/>
          </a:p>
          <a:p>
            <a:pPr marL="0" indent="0">
              <a:buNone/>
            </a:pPr>
            <a:endParaRPr lang="de-DE" dirty="0" smtClean="0"/>
          </a:p>
          <a:p>
            <a:pPr marL="0" indent="0">
              <a:buNone/>
            </a:pPr>
            <a:endParaRPr lang="de-DE" dirty="0"/>
          </a:p>
          <a:p>
            <a:pPr marL="0" indent="0">
              <a:buNone/>
            </a:pPr>
            <a:r>
              <a:rPr lang="de-DE" dirty="0" smtClean="0"/>
              <a:t/>
            </a:r>
            <a:br>
              <a:rPr lang="de-DE" dirty="0" smtClean="0"/>
            </a:br>
            <a:r>
              <a:rPr lang="de-DE" dirty="0" smtClean="0"/>
              <a:t>I = U : R </a:t>
            </a:r>
            <a:r>
              <a:rPr lang="de-DE" dirty="0" smtClean="0">
                <a:sym typeface="Wingdings" panose="05000000000000000000" pitchFamily="2" charset="2"/>
              </a:rPr>
              <a:t> I = 3 V : 10880 </a:t>
            </a:r>
            <a:r>
              <a:rPr lang="el-GR" dirty="0" smtClean="0"/>
              <a:t>Ω</a:t>
            </a:r>
            <a:r>
              <a:rPr lang="de-DE" dirty="0" smtClean="0"/>
              <a:t> = 0,276 mA</a:t>
            </a:r>
          </a:p>
          <a:p>
            <a:pPr marL="0" indent="0">
              <a:buNone/>
            </a:pPr>
            <a:r>
              <a:rPr lang="de-DE" dirty="0" smtClean="0"/>
              <a:t>U</a:t>
            </a:r>
            <a:r>
              <a:rPr lang="de-DE" baseline="-25000" dirty="0" smtClean="0"/>
              <a:t>1</a:t>
            </a:r>
            <a:r>
              <a:rPr lang="de-DE" dirty="0" smtClean="0"/>
              <a:t> = R</a:t>
            </a:r>
            <a:r>
              <a:rPr lang="de-DE" baseline="-25000" dirty="0" smtClean="0"/>
              <a:t>1</a:t>
            </a:r>
            <a:r>
              <a:rPr lang="de-DE" dirty="0" smtClean="0"/>
              <a:t> * I </a:t>
            </a:r>
            <a:r>
              <a:rPr lang="de-DE" dirty="0" smtClean="0">
                <a:sym typeface="Wingdings" panose="05000000000000000000" pitchFamily="2" charset="2"/>
              </a:rPr>
              <a:t> U</a:t>
            </a:r>
            <a:r>
              <a:rPr lang="de-DE" baseline="-25000" dirty="0" smtClean="0">
                <a:sym typeface="Wingdings" panose="05000000000000000000" pitchFamily="2" charset="2"/>
              </a:rPr>
              <a:t>1</a:t>
            </a:r>
            <a:r>
              <a:rPr lang="de-DE" dirty="0" smtClean="0">
                <a:sym typeface="Wingdings" panose="05000000000000000000" pitchFamily="2" charset="2"/>
              </a:rPr>
              <a:t> =   180 </a:t>
            </a:r>
            <a:r>
              <a:rPr lang="el-GR" dirty="0" smtClean="0"/>
              <a:t>Ω</a:t>
            </a:r>
            <a:r>
              <a:rPr lang="de-DE" dirty="0" smtClean="0"/>
              <a:t> * 0,276 mA = 0,05 V</a:t>
            </a:r>
          </a:p>
          <a:p>
            <a:pPr marL="0" indent="0">
              <a:buNone/>
            </a:pPr>
            <a:r>
              <a:rPr lang="de-DE" dirty="0" smtClean="0"/>
              <a:t>U</a:t>
            </a:r>
            <a:r>
              <a:rPr lang="de-DE" baseline="-25000" dirty="0" smtClean="0"/>
              <a:t>2</a:t>
            </a:r>
            <a:r>
              <a:rPr lang="de-DE" dirty="0" smtClean="0"/>
              <a:t> = R</a:t>
            </a:r>
            <a:r>
              <a:rPr lang="de-DE" baseline="-25000" dirty="0" smtClean="0"/>
              <a:t>2</a:t>
            </a:r>
            <a:r>
              <a:rPr lang="de-DE" dirty="0" smtClean="0"/>
              <a:t> * I </a:t>
            </a:r>
            <a:r>
              <a:rPr lang="de-DE" dirty="0" smtClean="0">
                <a:sym typeface="Wingdings" panose="05000000000000000000" pitchFamily="2" charset="2"/>
              </a:rPr>
              <a:t> U</a:t>
            </a:r>
            <a:r>
              <a:rPr lang="de-DE" baseline="-25000" dirty="0" smtClean="0">
                <a:sym typeface="Wingdings" panose="05000000000000000000" pitchFamily="2" charset="2"/>
              </a:rPr>
              <a:t>2</a:t>
            </a:r>
            <a:r>
              <a:rPr lang="de-DE" dirty="0" smtClean="0">
                <a:sym typeface="Wingdings" panose="05000000000000000000" pitchFamily="2" charset="2"/>
              </a:rPr>
              <a:t> = 3900 </a:t>
            </a:r>
            <a:r>
              <a:rPr lang="el-GR" dirty="0" smtClean="0"/>
              <a:t>Ω</a:t>
            </a:r>
            <a:r>
              <a:rPr lang="de-DE" dirty="0" smtClean="0"/>
              <a:t> * 0,276 mA =</a:t>
            </a:r>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19" y="1772816"/>
            <a:ext cx="6414961" cy="2095978"/>
          </a:xfrm>
          <a:prstGeom prst="rect">
            <a:avLst/>
          </a:prstGeom>
        </p:spPr>
      </p:pic>
    </p:spTree>
    <p:extLst>
      <p:ext uri="{BB962C8B-B14F-4D97-AF65-F5344CB8AC3E}">
        <p14:creationId xmlns:p14="http://schemas.microsoft.com/office/powerpoint/2010/main" val="362570448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Lösung: </a:t>
            </a:r>
            <a:br>
              <a:rPr lang="de-DE" dirty="0" smtClean="0"/>
            </a:br>
            <a:endParaRPr lang="de-DE" dirty="0"/>
          </a:p>
          <a:p>
            <a:pPr marL="0" indent="0">
              <a:buNone/>
            </a:pPr>
            <a:endParaRPr lang="de-DE" dirty="0" smtClean="0"/>
          </a:p>
          <a:p>
            <a:pPr marL="0" indent="0">
              <a:buNone/>
            </a:pPr>
            <a:endParaRPr lang="de-DE" dirty="0"/>
          </a:p>
          <a:p>
            <a:pPr marL="0" indent="0">
              <a:buNone/>
            </a:pPr>
            <a:r>
              <a:rPr lang="de-DE" dirty="0" smtClean="0"/>
              <a:t/>
            </a:r>
            <a:br>
              <a:rPr lang="de-DE" dirty="0" smtClean="0"/>
            </a:br>
            <a:r>
              <a:rPr lang="de-DE" dirty="0" smtClean="0"/>
              <a:t>I = U : R </a:t>
            </a:r>
            <a:r>
              <a:rPr lang="de-DE" dirty="0" smtClean="0">
                <a:sym typeface="Wingdings" panose="05000000000000000000" pitchFamily="2" charset="2"/>
              </a:rPr>
              <a:t> I = 3 V : 10880 </a:t>
            </a:r>
            <a:r>
              <a:rPr lang="el-GR" dirty="0" smtClean="0"/>
              <a:t>Ω</a:t>
            </a:r>
            <a:r>
              <a:rPr lang="de-DE" dirty="0" smtClean="0"/>
              <a:t> = 0,276 mA</a:t>
            </a:r>
          </a:p>
          <a:p>
            <a:pPr marL="0" indent="0">
              <a:buNone/>
            </a:pPr>
            <a:r>
              <a:rPr lang="de-DE" dirty="0" smtClean="0"/>
              <a:t>U</a:t>
            </a:r>
            <a:r>
              <a:rPr lang="de-DE" baseline="-25000" dirty="0" smtClean="0"/>
              <a:t>1</a:t>
            </a:r>
            <a:r>
              <a:rPr lang="de-DE" dirty="0" smtClean="0"/>
              <a:t> = R</a:t>
            </a:r>
            <a:r>
              <a:rPr lang="de-DE" baseline="-25000" dirty="0" smtClean="0"/>
              <a:t>1</a:t>
            </a:r>
            <a:r>
              <a:rPr lang="de-DE" dirty="0" smtClean="0"/>
              <a:t> * I </a:t>
            </a:r>
            <a:r>
              <a:rPr lang="de-DE" dirty="0" smtClean="0">
                <a:sym typeface="Wingdings" panose="05000000000000000000" pitchFamily="2" charset="2"/>
              </a:rPr>
              <a:t> U</a:t>
            </a:r>
            <a:r>
              <a:rPr lang="de-DE" baseline="-25000" dirty="0" smtClean="0">
                <a:sym typeface="Wingdings" panose="05000000000000000000" pitchFamily="2" charset="2"/>
              </a:rPr>
              <a:t>1</a:t>
            </a:r>
            <a:r>
              <a:rPr lang="de-DE" dirty="0" smtClean="0">
                <a:sym typeface="Wingdings" panose="05000000000000000000" pitchFamily="2" charset="2"/>
              </a:rPr>
              <a:t> =   180 </a:t>
            </a:r>
            <a:r>
              <a:rPr lang="el-GR" dirty="0" smtClean="0"/>
              <a:t>Ω</a:t>
            </a:r>
            <a:r>
              <a:rPr lang="de-DE" dirty="0" smtClean="0"/>
              <a:t> * 0,276 mA = 0,05 V</a:t>
            </a:r>
          </a:p>
          <a:p>
            <a:pPr marL="0" indent="0">
              <a:buNone/>
            </a:pPr>
            <a:r>
              <a:rPr lang="de-DE" dirty="0" smtClean="0"/>
              <a:t>U</a:t>
            </a:r>
            <a:r>
              <a:rPr lang="de-DE" baseline="-25000" dirty="0" smtClean="0"/>
              <a:t>2</a:t>
            </a:r>
            <a:r>
              <a:rPr lang="de-DE" dirty="0" smtClean="0"/>
              <a:t> = R</a:t>
            </a:r>
            <a:r>
              <a:rPr lang="de-DE" baseline="-25000" dirty="0" smtClean="0"/>
              <a:t>2</a:t>
            </a:r>
            <a:r>
              <a:rPr lang="de-DE" dirty="0" smtClean="0"/>
              <a:t> * I </a:t>
            </a:r>
            <a:r>
              <a:rPr lang="de-DE" dirty="0" smtClean="0">
                <a:sym typeface="Wingdings" panose="05000000000000000000" pitchFamily="2" charset="2"/>
              </a:rPr>
              <a:t> U</a:t>
            </a:r>
            <a:r>
              <a:rPr lang="de-DE" baseline="-25000" dirty="0" smtClean="0">
                <a:sym typeface="Wingdings" panose="05000000000000000000" pitchFamily="2" charset="2"/>
              </a:rPr>
              <a:t>2</a:t>
            </a:r>
            <a:r>
              <a:rPr lang="de-DE" dirty="0" smtClean="0">
                <a:sym typeface="Wingdings" panose="05000000000000000000" pitchFamily="2" charset="2"/>
              </a:rPr>
              <a:t> = 3900 </a:t>
            </a:r>
            <a:r>
              <a:rPr lang="el-GR" dirty="0" smtClean="0"/>
              <a:t>Ω</a:t>
            </a:r>
            <a:r>
              <a:rPr lang="de-DE" dirty="0" smtClean="0"/>
              <a:t> * 0,276 mA = 1,08 V</a:t>
            </a:r>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19" y="1772816"/>
            <a:ext cx="6414961" cy="2095978"/>
          </a:xfrm>
          <a:prstGeom prst="rect">
            <a:avLst/>
          </a:prstGeom>
        </p:spPr>
      </p:pic>
    </p:spTree>
    <p:extLst>
      <p:ext uri="{BB962C8B-B14F-4D97-AF65-F5344CB8AC3E}">
        <p14:creationId xmlns:p14="http://schemas.microsoft.com/office/powerpoint/2010/main" val="226265002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fontScale="92500" lnSpcReduction="10000"/>
          </a:bodyPr>
          <a:lstStyle/>
          <a:p>
            <a:pPr marL="0" indent="0">
              <a:buNone/>
            </a:pPr>
            <a:r>
              <a:rPr lang="de-DE" dirty="0" smtClean="0"/>
              <a:t>Lösung: </a:t>
            </a:r>
            <a:br>
              <a:rPr lang="de-DE" dirty="0" smtClean="0"/>
            </a:br>
            <a:endParaRPr lang="de-DE" dirty="0"/>
          </a:p>
          <a:p>
            <a:pPr marL="0" indent="0">
              <a:buNone/>
            </a:pPr>
            <a:endParaRPr lang="de-DE" dirty="0" smtClean="0"/>
          </a:p>
          <a:p>
            <a:pPr marL="0" indent="0">
              <a:buNone/>
            </a:pPr>
            <a:endParaRPr lang="de-DE" dirty="0"/>
          </a:p>
          <a:p>
            <a:pPr marL="0" indent="0">
              <a:buNone/>
            </a:pPr>
            <a:r>
              <a:rPr lang="de-DE" dirty="0" smtClean="0"/>
              <a:t/>
            </a:r>
            <a:br>
              <a:rPr lang="de-DE" dirty="0" smtClean="0"/>
            </a:br>
            <a:r>
              <a:rPr lang="de-DE" dirty="0" smtClean="0"/>
              <a:t>I = U : R </a:t>
            </a:r>
            <a:r>
              <a:rPr lang="de-DE" dirty="0" smtClean="0">
                <a:sym typeface="Wingdings" panose="05000000000000000000" pitchFamily="2" charset="2"/>
              </a:rPr>
              <a:t> I = 3 V : 10880 </a:t>
            </a:r>
            <a:r>
              <a:rPr lang="el-GR" dirty="0" smtClean="0"/>
              <a:t>Ω</a:t>
            </a:r>
            <a:r>
              <a:rPr lang="de-DE" dirty="0" smtClean="0"/>
              <a:t> = 0,276 mA</a:t>
            </a:r>
          </a:p>
          <a:p>
            <a:pPr marL="0" indent="0">
              <a:buNone/>
            </a:pPr>
            <a:r>
              <a:rPr lang="de-DE" dirty="0" smtClean="0"/>
              <a:t>U</a:t>
            </a:r>
            <a:r>
              <a:rPr lang="de-DE" baseline="-25000" dirty="0" smtClean="0"/>
              <a:t>1</a:t>
            </a:r>
            <a:r>
              <a:rPr lang="de-DE" dirty="0" smtClean="0"/>
              <a:t> = R</a:t>
            </a:r>
            <a:r>
              <a:rPr lang="de-DE" baseline="-25000" dirty="0" smtClean="0"/>
              <a:t>1</a:t>
            </a:r>
            <a:r>
              <a:rPr lang="de-DE" dirty="0" smtClean="0"/>
              <a:t> * I </a:t>
            </a:r>
            <a:r>
              <a:rPr lang="de-DE" dirty="0" smtClean="0">
                <a:sym typeface="Wingdings" panose="05000000000000000000" pitchFamily="2" charset="2"/>
              </a:rPr>
              <a:t> U</a:t>
            </a:r>
            <a:r>
              <a:rPr lang="de-DE" baseline="-25000" dirty="0" smtClean="0">
                <a:sym typeface="Wingdings" panose="05000000000000000000" pitchFamily="2" charset="2"/>
              </a:rPr>
              <a:t>1</a:t>
            </a:r>
            <a:r>
              <a:rPr lang="de-DE" dirty="0" smtClean="0">
                <a:sym typeface="Wingdings" panose="05000000000000000000" pitchFamily="2" charset="2"/>
              </a:rPr>
              <a:t> =   180 </a:t>
            </a:r>
            <a:r>
              <a:rPr lang="el-GR" dirty="0" smtClean="0"/>
              <a:t>Ω</a:t>
            </a:r>
            <a:r>
              <a:rPr lang="de-DE" dirty="0" smtClean="0"/>
              <a:t> * 0,276 mA = 0,05 V</a:t>
            </a:r>
          </a:p>
          <a:p>
            <a:pPr marL="0" indent="0">
              <a:buNone/>
            </a:pPr>
            <a:r>
              <a:rPr lang="de-DE" dirty="0" smtClean="0"/>
              <a:t>U</a:t>
            </a:r>
            <a:r>
              <a:rPr lang="de-DE" baseline="-25000" dirty="0" smtClean="0"/>
              <a:t>2</a:t>
            </a:r>
            <a:r>
              <a:rPr lang="de-DE" dirty="0" smtClean="0"/>
              <a:t> = R</a:t>
            </a:r>
            <a:r>
              <a:rPr lang="de-DE" baseline="-25000" dirty="0" smtClean="0"/>
              <a:t>2</a:t>
            </a:r>
            <a:r>
              <a:rPr lang="de-DE" dirty="0" smtClean="0"/>
              <a:t> * I </a:t>
            </a:r>
            <a:r>
              <a:rPr lang="de-DE" dirty="0" smtClean="0">
                <a:sym typeface="Wingdings" panose="05000000000000000000" pitchFamily="2" charset="2"/>
              </a:rPr>
              <a:t> U</a:t>
            </a:r>
            <a:r>
              <a:rPr lang="de-DE" baseline="-25000" dirty="0" smtClean="0">
                <a:sym typeface="Wingdings" panose="05000000000000000000" pitchFamily="2" charset="2"/>
              </a:rPr>
              <a:t>2</a:t>
            </a:r>
            <a:r>
              <a:rPr lang="de-DE" dirty="0" smtClean="0">
                <a:sym typeface="Wingdings" panose="05000000000000000000" pitchFamily="2" charset="2"/>
              </a:rPr>
              <a:t> = 3900 </a:t>
            </a:r>
            <a:r>
              <a:rPr lang="el-GR" dirty="0" smtClean="0"/>
              <a:t>Ω</a:t>
            </a:r>
            <a:r>
              <a:rPr lang="de-DE" dirty="0" smtClean="0"/>
              <a:t> * 0,276 mA = 1,08 V</a:t>
            </a:r>
          </a:p>
          <a:p>
            <a:pPr marL="0" indent="0">
              <a:buNone/>
            </a:pPr>
            <a:r>
              <a:rPr lang="de-DE" dirty="0" smtClean="0"/>
              <a:t>U</a:t>
            </a:r>
            <a:r>
              <a:rPr lang="de-DE" baseline="-25000" dirty="0" smtClean="0"/>
              <a:t>3</a:t>
            </a:r>
            <a:r>
              <a:rPr lang="de-DE" dirty="0" smtClean="0"/>
              <a:t> =</a:t>
            </a:r>
            <a:endParaRPr lang="de-DE" dirty="0"/>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19" y="1772816"/>
            <a:ext cx="6414961" cy="2095978"/>
          </a:xfrm>
          <a:prstGeom prst="rect">
            <a:avLst/>
          </a:prstGeom>
        </p:spPr>
      </p:pic>
    </p:spTree>
    <p:extLst>
      <p:ext uri="{BB962C8B-B14F-4D97-AF65-F5344CB8AC3E}">
        <p14:creationId xmlns:p14="http://schemas.microsoft.com/office/powerpoint/2010/main" val="175134318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fontScale="92500" lnSpcReduction="10000"/>
          </a:bodyPr>
          <a:lstStyle/>
          <a:p>
            <a:pPr marL="0" indent="0">
              <a:buNone/>
            </a:pPr>
            <a:r>
              <a:rPr lang="de-DE" dirty="0" smtClean="0"/>
              <a:t>Lösung: </a:t>
            </a:r>
            <a:br>
              <a:rPr lang="de-DE" dirty="0" smtClean="0"/>
            </a:br>
            <a:endParaRPr lang="de-DE" dirty="0"/>
          </a:p>
          <a:p>
            <a:pPr marL="0" indent="0">
              <a:buNone/>
            </a:pPr>
            <a:endParaRPr lang="de-DE" dirty="0" smtClean="0"/>
          </a:p>
          <a:p>
            <a:pPr marL="0" indent="0">
              <a:buNone/>
            </a:pPr>
            <a:endParaRPr lang="de-DE" dirty="0"/>
          </a:p>
          <a:p>
            <a:pPr marL="0" indent="0">
              <a:buNone/>
            </a:pPr>
            <a:r>
              <a:rPr lang="de-DE" dirty="0" smtClean="0"/>
              <a:t/>
            </a:r>
            <a:br>
              <a:rPr lang="de-DE" dirty="0" smtClean="0"/>
            </a:br>
            <a:r>
              <a:rPr lang="de-DE" dirty="0" smtClean="0"/>
              <a:t>I = U : R </a:t>
            </a:r>
            <a:r>
              <a:rPr lang="de-DE" dirty="0" smtClean="0">
                <a:sym typeface="Wingdings" panose="05000000000000000000" pitchFamily="2" charset="2"/>
              </a:rPr>
              <a:t> I = 3 V : 10880 </a:t>
            </a:r>
            <a:r>
              <a:rPr lang="el-GR" dirty="0" smtClean="0"/>
              <a:t>Ω</a:t>
            </a:r>
            <a:r>
              <a:rPr lang="de-DE" dirty="0" smtClean="0"/>
              <a:t> = 0,276 mA</a:t>
            </a:r>
          </a:p>
          <a:p>
            <a:pPr marL="0" indent="0">
              <a:buNone/>
            </a:pPr>
            <a:r>
              <a:rPr lang="de-DE" dirty="0" smtClean="0"/>
              <a:t>U</a:t>
            </a:r>
            <a:r>
              <a:rPr lang="de-DE" baseline="-25000" dirty="0" smtClean="0"/>
              <a:t>1</a:t>
            </a:r>
            <a:r>
              <a:rPr lang="de-DE" dirty="0" smtClean="0"/>
              <a:t> = R</a:t>
            </a:r>
            <a:r>
              <a:rPr lang="de-DE" baseline="-25000" dirty="0" smtClean="0"/>
              <a:t>1</a:t>
            </a:r>
            <a:r>
              <a:rPr lang="de-DE" dirty="0" smtClean="0"/>
              <a:t> * I </a:t>
            </a:r>
            <a:r>
              <a:rPr lang="de-DE" dirty="0" smtClean="0">
                <a:sym typeface="Wingdings" panose="05000000000000000000" pitchFamily="2" charset="2"/>
              </a:rPr>
              <a:t> U</a:t>
            </a:r>
            <a:r>
              <a:rPr lang="de-DE" baseline="-25000" dirty="0" smtClean="0">
                <a:sym typeface="Wingdings" panose="05000000000000000000" pitchFamily="2" charset="2"/>
              </a:rPr>
              <a:t>1</a:t>
            </a:r>
            <a:r>
              <a:rPr lang="de-DE" dirty="0" smtClean="0">
                <a:sym typeface="Wingdings" panose="05000000000000000000" pitchFamily="2" charset="2"/>
              </a:rPr>
              <a:t> =   180 </a:t>
            </a:r>
            <a:r>
              <a:rPr lang="el-GR" dirty="0" smtClean="0"/>
              <a:t>Ω</a:t>
            </a:r>
            <a:r>
              <a:rPr lang="de-DE" dirty="0" smtClean="0"/>
              <a:t> * 0,276 mA = 0,05 V</a:t>
            </a:r>
          </a:p>
          <a:p>
            <a:pPr marL="0" indent="0">
              <a:buNone/>
            </a:pPr>
            <a:r>
              <a:rPr lang="de-DE" dirty="0" smtClean="0"/>
              <a:t>U</a:t>
            </a:r>
            <a:r>
              <a:rPr lang="de-DE" baseline="-25000" dirty="0" smtClean="0"/>
              <a:t>2</a:t>
            </a:r>
            <a:r>
              <a:rPr lang="de-DE" dirty="0" smtClean="0"/>
              <a:t> = R</a:t>
            </a:r>
            <a:r>
              <a:rPr lang="de-DE" baseline="-25000" dirty="0" smtClean="0"/>
              <a:t>2</a:t>
            </a:r>
            <a:r>
              <a:rPr lang="de-DE" dirty="0" smtClean="0"/>
              <a:t> * I </a:t>
            </a:r>
            <a:r>
              <a:rPr lang="de-DE" dirty="0" smtClean="0">
                <a:sym typeface="Wingdings" panose="05000000000000000000" pitchFamily="2" charset="2"/>
              </a:rPr>
              <a:t> U</a:t>
            </a:r>
            <a:r>
              <a:rPr lang="de-DE" baseline="-25000" dirty="0" smtClean="0">
                <a:sym typeface="Wingdings" panose="05000000000000000000" pitchFamily="2" charset="2"/>
              </a:rPr>
              <a:t>2</a:t>
            </a:r>
            <a:r>
              <a:rPr lang="de-DE" dirty="0" smtClean="0">
                <a:sym typeface="Wingdings" panose="05000000000000000000" pitchFamily="2" charset="2"/>
              </a:rPr>
              <a:t> = 3900 </a:t>
            </a:r>
            <a:r>
              <a:rPr lang="el-GR" dirty="0" smtClean="0"/>
              <a:t>Ω</a:t>
            </a:r>
            <a:r>
              <a:rPr lang="de-DE" dirty="0" smtClean="0"/>
              <a:t> * 0,276 mA = 1,08 V</a:t>
            </a:r>
          </a:p>
          <a:p>
            <a:pPr marL="0" indent="0">
              <a:buNone/>
            </a:pPr>
            <a:r>
              <a:rPr lang="de-DE" dirty="0" smtClean="0"/>
              <a:t>U</a:t>
            </a:r>
            <a:r>
              <a:rPr lang="de-DE" baseline="-25000" dirty="0" smtClean="0"/>
              <a:t>3</a:t>
            </a:r>
            <a:r>
              <a:rPr lang="de-DE" dirty="0" smtClean="0"/>
              <a:t> </a:t>
            </a:r>
            <a:r>
              <a:rPr lang="de-DE" dirty="0"/>
              <a:t>= </a:t>
            </a:r>
            <a:r>
              <a:rPr lang="de-DE" dirty="0" smtClean="0"/>
              <a:t>R</a:t>
            </a:r>
            <a:r>
              <a:rPr lang="de-DE" baseline="-25000" dirty="0" smtClean="0"/>
              <a:t>3</a:t>
            </a:r>
            <a:r>
              <a:rPr lang="de-DE" dirty="0" smtClean="0"/>
              <a:t> </a:t>
            </a:r>
            <a:r>
              <a:rPr lang="de-DE" dirty="0"/>
              <a:t>* </a:t>
            </a:r>
            <a:r>
              <a:rPr lang="de-DE" dirty="0" smtClean="0"/>
              <a:t>I</a:t>
            </a:r>
            <a:endParaRPr lang="de-DE" dirty="0"/>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19" y="1772816"/>
            <a:ext cx="6414961" cy="2095978"/>
          </a:xfrm>
          <a:prstGeom prst="rect">
            <a:avLst/>
          </a:prstGeom>
        </p:spPr>
      </p:pic>
    </p:spTree>
    <p:extLst>
      <p:ext uri="{BB962C8B-B14F-4D97-AF65-F5344CB8AC3E}">
        <p14:creationId xmlns:p14="http://schemas.microsoft.com/office/powerpoint/2010/main" val="263021195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fontScale="92500" lnSpcReduction="10000"/>
          </a:bodyPr>
          <a:lstStyle/>
          <a:p>
            <a:pPr marL="0" indent="0">
              <a:buNone/>
            </a:pPr>
            <a:r>
              <a:rPr lang="de-DE" dirty="0" smtClean="0"/>
              <a:t>Lösung: </a:t>
            </a:r>
            <a:br>
              <a:rPr lang="de-DE" dirty="0" smtClean="0"/>
            </a:br>
            <a:endParaRPr lang="de-DE" dirty="0"/>
          </a:p>
          <a:p>
            <a:pPr marL="0" indent="0">
              <a:buNone/>
            </a:pPr>
            <a:endParaRPr lang="de-DE" dirty="0" smtClean="0"/>
          </a:p>
          <a:p>
            <a:pPr marL="0" indent="0">
              <a:buNone/>
            </a:pPr>
            <a:endParaRPr lang="de-DE" dirty="0"/>
          </a:p>
          <a:p>
            <a:pPr marL="0" indent="0">
              <a:buNone/>
            </a:pPr>
            <a:r>
              <a:rPr lang="de-DE" dirty="0" smtClean="0"/>
              <a:t/>
            </a:r>
            <a:br>
              <a:rPr lang="de-DE" dirty="0" smtClean="0"/>
            </a:br>
            <a:r>
              <a:rPr lang="de-DE" dirty="0" smtClean="0"/>
              <a:t>I = U : R </a:t>
            </a:r>
            <a:r>
              <a:rPr lang="de-DE" dirty="0" smtClean="0">
                <a:sym typeface="Wingdings" panose="05000000000000000000" pitchFamily="2" charset="2"/>
              </a:rPr>
              <a:t> I = 3 V : 10880 </a:t>
            </a:r>
            <a:r>
              <a:rPr lang="el-GR" dirty="0" smtClean="0"/>
              <a:t>Ω</a:t>
            </a:r>
            <a:r>
              <a:rPr lang="de-DE" dirty="0" smtClean="0"/>
              <a:t> = 0,276 mA</a:t>
            </a:r>
          </a:p>
          <a:p>
            <a:pPr marL="0" indent="0">
              <a:buNone/>
            </a:pPr>
            <a:r>
              <a:rPr lang="de-DE" dirty="0" smtClean="0"/>
              <a:t>U</a:t>
            </a:r>
            <a:r>
              <a:rPr lang="de-DE" baseline="-25000" dirty="0" smtClean="0"/>
              <a:t>1</a:t>
            </a:r>
            <a:r>
              <a:rPr lang="de-DE" dirty="0" smtClean="0"/>
              <a:t> = R</a:t>
            </a:r>
            <a:r>
              <a:rPr lang="de-DE" baseline="-25000" dirty="0" smtClean="0"/>
              <a:t>1</a:t>
            </a:r>
            <a:r>
              <a:rPr lang="de-DE" dirty="0" smtClean="0"/>
              <a:t> * I </a:t>
            </a:r>
            <a:r>
              <a:rPr lang="de-DE" dirty="0" smtClean="0">
                <a:sym typeface="Wingdings" panose="05000000000000000000" pitchFamily="2" charset="2"/>
              </a:rPr>
              <a:t> U</a:t>
            </a:r>
            <a:r>
              <a:rPr lang="de-DE" baseline="-25000" dirty="0" smtClean="0">
                <a:sym typeface="Wingdings" panose="05000000000000000000" pitchFamily="2" charset="2"/>
              </a:rPr>
              <a:t>1</a:t>
            </a:r>
            <a:r>
              <a:rPr lang="de-DE" dirty="0" smtClean="0">
                <a:sym typeface="Wingdings" panose="05000000000000000000" pitchFamily="2" charset="2"/>
              </a:rPr>
              <a:t> =   180 </a:t>
            </a:r>
            <a:r>
              <a:rPr lang="el-GR" dirty="0" smtClean="0"/>
              <a:t>Ω</a:t>
            </a:r>
            <a:r>
              <a:rPr lang="de-DE" dirty="0" smtClean="0"/>
              <a:t> * 0,276 mA = 0,05 V</a:t>
            </a:r>
          </a:p>
          <a:p>
            <a:pPr marL="0" indent="0">
              <a:buNone/>
            </a:pPr>
            <a:r>
              <a:rPr lang="de-DE" dirty="0" smtClean="0"/>
              <a:t>U</a:t>
            </a:r>
            <a:r>
              <a:rPr lang="de-DE" baseline="-25000" dirty="0" smtClean="0"/>
              <a:t>2</a:t>
            </a:r>
            <a:r>
              <a:rPr lang="de-DE" dirty="0" smtClean="0"/>
              <a:t> = R</a:t>
            </a:r>
            <a:r>
              <a:rPr lang="de-DE" baseline="-25000" dirty="0" smtClean="0"/>
              <a:t>2</a:t>
            </a:r>
            <a:r>
              <a:rPr lang="de-DE" dirty="0" smtClean="0"/>
              <a:t> * I </a:t>
            </a:r>
            <a:r>
              <a:rPr lang="de-DE" dirty="0" smtClean="0">
                <a:sym typeface="Wingdings" panose="05000000000000000000" pitchFamily="2" charset="2"/>
              </a:rPr>
              <a:t> U</a:t>
            </a:r>
            <a:r>
              <a:rPr lang="de-DE" baseline="-25000" dirty="0" smtClean="0">
                <a:sym typeface="Wingdings" panose="05000000000000000000" pitchFamily="2" charset="2"/>
              </a:rPr>
              <a:t>2</a:t>
            </a:r>
            <a:r>
              <a:rPr lang="de-DE" dirty="0" smtClean="0">
                <a:sym typeface="Wingdings" panose="05000000000000000000" pitchFamily="2" charset="2"/>
              </a:rPr>
              <a:t> = 3900 </a:t>
            </a:r>
            <a:r>
              <a:rPr lang="el-GR" dirty="0" smtClean="0"/>
              <a:t>Ω</a:t>
            </a:r>
            <a:r>
              <a:rPr lang="de-DE" dirty="0" smtClean="0"/>
              <a:t> * 0,276 mA = 1,08 V</a:t>
            </a:r>
          </a:p>
          <a:p>
            <a:pPr marL="0" indent="0">
              <a:buNone/>
            </a:pPr>
            <a:r>
              <a:rPr lang="de-DE" dirty="0" smtClean="0"/>
              <a:t>U</a:t>
            </a:r>
            <a:r>
              <a:rPr lang="de-DE" baseline="-25000" dirty="0" smtClean="0"/>
              <a:t>3</a:t>
            </a:r>
            <a:r>
              <a:rPr lang="de-DE" dirty="0" smtClean="0"/>
              <a:t> </a:t>
            </a:r>
            <a:r>
              <a:rPr lang="de-DE" dirty="0"/>
              <a:t>= </a:t>
            </a:r>
            <a:r>
              <a:rPr lang="de-DE" dirty="0" smtClean="0"/>
              <a:t>R</a:t>
            </a:r>
            <a:r>
              <a:rPr lang="de-DE" baseline="-25000" dirty="0" smtClean="0"/>
              <a:t>3</a:t>
            </a:r>
            <a:r>
              <a:rPr lang="de-DE" dirty="0" smtClean="0"/>
              <a:t> </a:t>
            </a:r>
            <a:r>
              <a:rPr lang="de-DE" dirty="0"/>
              <a:t>* I </a:t>
            </a:r>
            <a:r>
              <a:rPr lang="de-DE" dirty="0">
                <a:sym typeface="Wingdings" panose="05000000000000000000" pitchFamily="2" charset="2"/>
              </a:rPr>
              <a:t> </a:t>
            </a:r>
            <a:r>
              <a:rPr lang="de-DE" dirty="0" smtClean="0">
                <a:sym typeface="Wingdings" panose="05000000000000000000" pitchFamily="2" charset="2"/>
              </a:rPr>
              <a:t>U</a:t>
            </a:r>
            <a:r>
              <a:rPr lang="de-DE" baseline="-25000" dirty="0" smtClean="0">
                <a:sym typeface="Wingdings" panose="05000000000000000000" pitchFamily="2" charset="2"/>
              </a:rPr>
              <a:t>3</a:t>
            </a:r>
            <a:r>
              <a:rPr lang="de-DE" dirty="0" smtClean="0">
                <a:sym typeface="Wingdings" panose="05000000000000000000" pitchFamily="2" charset="2"/>
              </a:rPr>
              <a:t> =</a:t>
            </a:r>
            <a:endParaRPr lang="de-DE" dirty="0"/>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19" y="1772816"/>
            <a:ext cx="6414961" cy="2095978"/>
          </a:xfrm>
          <a:prstGeom prst="rect">
            <a:avLst/>
          </a:prstGeom>
        </p:spPr>
      </p:pic>
    </p:spTree>
    <p:extLst>
      <p:ext uri="{BB962C8B-B14F-4D97-AF65-F5344CB8AC3E}">
        <p14:creationId xmlns:p14="http://schemas.microsoft.com/office/powerpoint/2010/main" val="278798619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fontScale="92500" lnSpcReduction="10000"/>
          </a:bodyPr>
          <a:lstStyle/>
          <a:p>
            <a:pPr marL="0" indent="0">
              <a:buNone/>
            </a:pPr>
            <a:r>
              <a:rPr lang="de-DE" dirty="0" smtClean="0"/>
              <a:t>Lösung: </a:t>
            </a:r>
            <a:br>
              <a:rPr lang="de-DE" dirty="0" smtClean="0"/>
            </a:br>
            <a:endParaRPr lang="de-DE" dirty="0"/>
          </a:p>
          <a:p>
            <a:pPr marL="0" indent="0">
              <a:buNone/>
            </a:pPr>
            <a:endParaRPr lang="de-DE" dirty="0" smtClean="0"/>
          </a:p>
          <a:p>
            <a:pPr marL="0" indent="0">
              <a:buNone/>
            </a:pPr>
            <a:endParaRPr lang="de-DE" dirty="0"/>
          </a:p>
          <a:p>
            <a:pPr marL="0" indent="0">
              <a:buNone/>
            </a:pPr>
            <a:r>
              <a:rPr lang="de-DE" dirty="0" smtClean="0"/>
              <a:t/>
            </a:r>
            <a:br>
              <a:rPr lang="de-DE" dirty="0" smtClean="0"/>
            </a:br>
            <a:r>
              <a:rPr lang="de-DE" dirty="0" smtClean="0"/>
              <a:t>I = U : R </a:t>
            </a:r>
            <a:r>
              <a:rPr lang="de-DE" dirty="0" smtClean="0">
                <a:sym typeface="Wingdings" panose="05000000000000000000" pitchFamily="2" charset="2"/>
              </a:rPr>
              <a:t> I = 3 V : 10880 </a:t>
            </a:r>
            <a:r>
              <a:rPr lang="el-GR" dirty="0" smtClean="0"/>
              <a:t>Ω</a:t>
            </a:r>
            <a:r>
              <a:rPr lang="de-DE" dirty="0" smtClean="0"/>
              <a:t> = 0,276 mA</a:t>
            </a:r>
          </a:p>
          <a:p>
            <a:pPr marL="0" indent="0">
              <a:buNone/>
            </a:pPr>
            <a:r>
              <a:rPr lang="de-DE" dirty="0" smtClean="0"/>
              <a:t>U</a:t>
            </a:r>
            <a:r>
              <a:rPr lang="de-DE" baseline="-25000" dirty="0" smtClean="0"/>
              <a:t>1</a:t>
            </a:r>
            <a:r>
              <a:rPr lang="de-DE" dirty="0" smtClean="0"/>
              <a:t> = R</a:t>
            </a:r>
            <a:r>
              <a:rPr lang="de-DE" baseline="-25000" dirty="0" smtClean="0"/>
              <a:t>1</a:t>
            </a:r>
            <a:r>
              <a:rPr lang="de-DE" dirty="0" smtClean="0"/>
              <a:t> * I </a:t>
            </a:r>
            <a:r>
              <a:rPr lang="de-DE" dirty="0" smtClean="0">
                <a:sym typeface="Wingdings" panose="05000000000000000000" pitchFamily="2" charset="2"/>
              </a:rPr>
              <a:t> U</a:t>
            </a:r>
            <a:r>
              <a:rPr lang="de-DE" baseline="-25000" dirty="0" smtClean="0">
                <a:sym typeface="Wingdings" panose="05000000000000000000" pitchFamily="2" charset="2"/>
              </a:rPr>
              <a:t>1</a:t>
            </a:r>
            <a:r>
              <a:rPr lang="de-DE" dirty="0" smtClean="0">
                <a:sym typeface="Wingdings" panose="05000000000000000000" pitchFamily="2" charset="2"/>
              </a:rPr>
              <a:t> =   180 </a:t>
            </a:r>
            <a:r>
              <a:rPr lang="el-GR" dirty="0" smtClean="0"/>
              <a:t>Ω</a:t>
            </a:r>
            <a:r>
              <a:rPr lang="de-DE" dirty="0" smtClean="0"/>
              <a:t> * 0,276 mA = 0,05 V</a:t>
            </a:r>
          </a:p>
          <a:p>
            <a:pPr marL="0" indent="0">
              <a:buNone/>
            </a:pPr>
            <a:r>
              <a:rPr lang="de-DE" dirty="0" smtClean="0"/>
              <a:t>U</a:t>
            </a:r>
            <a:r>
              <a:rPr lang="de-DE" baseline="-25000" dirty="0" smtClean="0"/>
              <a:t>2</a:t>
            </a:r>
            <a:r>
              <a:rPr lang="de-DE" dirty="0" smtClean="0"/>
              <a:t> = R</a:t>
            </a:r>
            <a:r>
              <a:rPr lang="de-DE" baseline="-25000" dirty="0" smtClean="0"/>
              <a:t>2</a:t>
            </a:r>
            <a:r>
              <a:rPr lang="de-DE" dirty="0" smtClean="0"/>
              <a:t> * I </a:t>
            </a:r>
            <a:r>
              <a:rPr lang="de-DE" dirty="0" smtClean="0">
                <a:sym typeface="Wingdings" panose="05000000000000000000" pitchFamily="2" charset="2"/>
              </a:rPr>
              <a:t> U</a:t>
            </a:r>
            <a:r>
              <a:rPr lang="de-DE" baseline="-25000" dirty="0" smtClean="0">
                <a:sym typeface="Wingdings" panose="05000000000000000000" pitchFamily="2" charset="2"/>
              </a:rPr>
              <a:t>2</a:t>
            </a:r>
            <a:r>
              <a:rPr lang="de-DE" dirty="0" smtClean="0">
                <a:sym typeface="Wingdings" panose="05000000000000000000" pitchFamily="2" charset="2"/>
              </a:rPr>
              <a:t> = 3900 </a:t>
            </a:r>
            <a:r>
              <a:rPr lang="el-GR" dirty="0" smtClean="0"/>
              <a:t>Ω</a:t>
            </a:r>
            <a:r>
              <a:rPr lang="de-DE" dirty="0" smtClean="0"/>
              <a:t> * 0,276 mA = 1,08 V</a:t>
            </a:r>
          </a:p>
          <a:p>
            <a:pPr marL="0" indent="0">
              <a:buNone/>
            </a:pPr>
            <a:r>
              <a:rPr lang="de-DE" dirty="0" smtClean="0"/>
              <a:t>U</a:t>
            </a:r>
            <a:r>
              <a:rPr lang="de-DE" baseline="-25000" dirty="0" smtClean="0"/>
              <a:t>3</a:t>
            </a:r>
            <a:r>
              <a:rPr lang="de-DE" dirty="0" smtClean="0"/>
              <a:t> </a:t>
            </a:r>
            <a:r>
              <a:rPr lang="de-DE" dirty="0"/>
              <a:t>= </a:t>
            </a:r>
            <a:r>
              <a:rPr lang="de-DE" dirty="0" smtClean="0"/>
              <a:t>R</a:t>
            </a:r>
            <a:r>
              <a:rPr lang="de-DE" baseline="-25000" dirty="0" smtClean="0"/>
              <a:t>3</a:t>
            </a:r>
            <a:r>
              <a:rPr lang="de-DE" dirty="0" smtClean="0"/>
              <a:t> </a:t>
            </a:r>
            <a:r>
              <a:rPr lang="de-DE" dirty="0"/>
              <a:t>* I </a:t>
            </a:r>
            <a:r>
              <a:rPr lang="de-DE" dirty="0">
                <a:sym typeface="Wingdings" panose="05000000000000000000" pitchFamily="2" charset="2"/>
              </a:rPr>
              <a:t> </a:t>
            </a:r>
            <a:r>
              <a:rPr lang="de-DE" dirty="0" smtClean="0">
                <a:sym typeface="Wingdings" panose="05000000000000000000" pitchFamily="2" charset="2"/>
              </a:rPr>
              <a:t>U</a:t>
            </a:r>
            <a:r>
              <a:rPr lang="de-DE" baseline="-25000" dirty="0" smtClean="0">
                <a:sym typeface="Wingdings" panose="05000000000000000000" pitchFamily="2" charset="2"/>
              </a:rPr>
              <a:t>3</a:t>
            </a:r>
            <a:r>
              <a:rPr lang="de-DE" dirty="0" smtClean="0">
                <a:sym typeface="Wingdings" panose="05000000000000000000" pitchFamily="2" charset="2"/>
              </a:rPr>
              <a:t> </a:t>
            </a:r>
            <a:r>
              <a:rPr lang="de-DE" dirty="0">
                <a:sym typeface="Wingdings" panose="05000000000000000000" pitchFamily="2" charset="2"/>
              </a:rPr>
              <a:t>= </a:t>
            </a:r>
            <a:r>
              <a:rPr lang="de-DE" dirty="0" smtClean="0">
                <a:sym typeface="Wingdings" panose="05000000000000000000" pitchFamily="2" charset="2"/>
              </a:rPr>
              <a:t>6800 </a:t>
            </a:r>
            <a:r>
              <a:rPr lang="el-GR" dirty="0"/>
              <a:t>Ω</a:t>
            </a:r>
            <a:r>
              <a:rPr lang="de-DE" dirty="0"/>
              <a:t> * 0,276 mA </a:t>
            </a:r>
            <a:r>
              <a:rPr lang="de-DE" dirty="0" smtClean="0"/>
              <a:t>=</a:t>
            </a:r>
            <a:endParaRPr lang="de-DE" dirty="0"/>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19" y="1772816"/>
            <a:ext cx="6414961" cy="2095978"/>
          </a:xfrm>
          <a:prstGeom prst="rect">
            <a:avLst/>
          </a:prstGeom>
        </p:spPr>
      </p:pic>
    </p:spTree>
    <p:extLst>
      <p:ext uri="{BB962C8B-B14F-4D97-AF65-F5344CB8AC3E}">
        <p14:creationId xmlns:p14="http://schemas.microsoft.com/office/powerpoint/2010/main" val="65279549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fontScale="92500" lnSpcReduction="10000"/>
          </a:bodyPr>
          <a:lstStyle/>
          <a:p>
            <a:pPr marL="0" indent="0">
              <a:buNone/>
            </a:pPr>
            <a:r>
              <a:rPr lang="de-DE" dirty="0" smtClean="0"/>
              <a:t>Lösung: </a:t>
            </a:r>
            <a:br>
              <a:rPr lang="de-DE" dirty="0" smtClean="0"/>
            </a:br>
            <a:endParaRPr lang="de-DE" dirty="0"/>
          </a:p>
          <a:p>
            <a:pPr marL="0" indent="0">
              <a:buNone/>
            </a:pPr>
            <a:endParaRPr lang="de-DE" dirty="0" smtClean="0"/>
          </a:p>
          <a:p>
            <a:pPr marL="0" indent="0">
              <a:buNone/>
            </a:pPr>
            <a:endParaRPr lang="de-DE" dirty="0"/>
          </a:p>
          <a:p>
            <a:pPr marL="0" indent="0">
              <a:buNone/>
            </a:pPr>
            <a:r>
              <a:rPr lang="de-DE" dirty="0" smtClean="0"/>
              <a:t/>
            </a:r>
            <a:br>
              <a:rPr lang="de-DE" dirty="0" smtClean="0"/>
            </a:br>
            <a:r>
              <a:rPr lang="de-DE" dirty="0" smtClean="0"/>
              <a:t>I = U : R </a:t>
            </a:r>
            <a:r>
              <a:rPr lang="de-DE" dirty="0" smtClean="0">
                <a:sym typeface="Wingdings" panose="05000000000000000000" pitchFamily="2" charset="2"/>
              </a:rPr>
              <a:t> I = 3 V : 10880 </a:t>
            </a:r>
            <a:r>
              <a:rPr lang="el-GR" dirty="0" smtClean="0"/>
              <a:t>Ω</a:t>
            </a:r>
            <a:r>
              <a:rPr lang="de-DE" dirty="0" smtClean="0"/>
              <a:t> = 0,276 mA</a:t>
            </a:r>
          </a:p>
          <a:p>
            <a:pPr marL="0" indent="0">
              <a:buNone/>
            </a:pPr>
            <a:r>
              <a:rPr lang="de-DE" dirty="0" smtClean="0"/>
              <a:t>U</a:t>
            </a:r>
            <a:r>
              <a:rPr lang="de-DE" baseline="-25000" dirty="0" smtClean="0"/>
              <a:t>1</a:t>
            </a:r>
            <a:r>
              <a:rPr lang="de-DE" dirty="0" smtClean="0"/>
              <a:t> = R</a:t>
            </a:r>
            <a:r>
              <a:rPr lang="de-DE" baseline="-25000" dirty="0" smtClean="0"/>
              <a:t>1</a:t>
            </a:r>
            <a:r>
              <a:rPr lang="de-DE" dirty="0" smtClean="0"/>
              <a:t> * I </a:t>
            </a:r>
            <a:r>
              <a:rPr lang="de-DE" dirty="0" smtClean="0">
                <a:sym typeface="Wingdings" panose="05000000000000000000" pitchFamily="2" charset="2"/>
              </a:rPr>
              <a:t> U</a:t>
            </a:r>
            <a:r>
              <a:rPr lang="de-DE" baseline="-25000" dirty="0" smtClean="0">
                <a:sym typeface="Wingdings" panose="05000000000000000000" pitchFamily="2" charset="2"/>
              </a:rPr>
              <a:t>1</a:t>
            </a:r>
            <a:r>
              <a:rPr lang="de-DE" dirty="0" smtClean="0">
                <a:sym typeface="Wingdings" panose="05000000000000000000" pitchFamily="2" charset="2"/>
              </a:rPr>
              <a:t> =   180 </a:t>
            </a:r>
            <a:r>
              <a:rPr lang="el-GR" dirty="0" smtClean="0"/>
              <a:t>Ω</a:t>
            </a:r>
            <a:r>
              <a:rPr lang="de-DE" dirty="0" smtClean="0"/>
              <a:t> * 0,276 mA = 0,05 V</a:t>
            </a:r>
          </a:p>
          <a:p>
            <a:pPr marL="0" indent="0">
              <a:buNone/>
            </a:pPr>
            <a:r>
              <a:rPr lang="de-DE" dirty="0" smtClean="0"/>
              <a:t>U</a:t>
            </a:r>
            <a:r>
              <a:rPr lang="de-DE" baseline="-25000" dirty="0" smtClean="0"/>
              <a:t>2</a:t>
            </a:r>
            <a:r>
              <a:rPr lang="de-DE" dirty="0" smtClean="0"/>
              <a:t> = R</a:t>
            </a:r>
            <a:r>
              <a:rPr lang="de-DE" baseline="-25000" dirty="0" smtClean="0"/>
              <a:t>2</a:t>
            </a:r>
            <a:r>
              <a:rPr lang="de-DE" dirty="0" smtClean="0"/>
              <a:t> * I </a:t>
            </a:r>
            <a:r>
              <a:rPr lang="de-DE" dirty="0" smtClean="0">
                <a:sym typeface="Wingdings" panose="05000000000000000000" pitchFamily="2" charset="2"/>
              </a:rPr>
              <a:t> U</a:t>
            </a:r>
            <a:r>
              <a:rPr lang="de-DE" baseline="-25000" dirty="0" smtClean="0">
                <a:sym typeface="Wingdings" panose="05000000000000000000" pitchFamily="2" charset="2"/>
              </a:rPr>
              <a:t>2</a:t>
            </a:r>
            <a:r>
              <a:rPr lang="de-DE" dirty="0" smtClean="0">
                <a:sym typeface="Wingdings" panose="05000000000000000000" pitchFamily="2" charset="2"/>
              </a:rPr>
              <a:t> = 3900 </a:t>
            </a:r>
            <a:r>
              <a:rPr lang="el-GR" dirty="0" smtClean="0"/>
              <a:t>Ω</a:t>
            </a:r>
            <a:r>
              <a:rPr lang="de-DE" dirty="0" smtClean="0"/>
              <a:t> * 0,276 mA = 1,08 V</a:t>
            </a:r>
          </a:p>
          <a:p>
            <a:pPr marL="0" indent="0">
              <a:buNone/>
            </a:pPr>
            <a:r>
              <a:rPr lang="de-DE" dirty="0" smtClean="0"/>
              <a:t>U</a:t>
            </a:r>
            <a:r>
              <a:rPr lang="de-DE" baseline="-25000" dirty="0" smtClean="0"/>
              <a:t>3</a:t>
            </a:r>
            <a:r>
              <a:rPr lang="de-DE" dirty="0" smtClean="0"/>
              <a:t> </a:t>
            </a:r>
            <a:r>
              <a:rPr lang="de-DE" dirty="0"/>
              <a:t>= </a:t>
            </a:r>
            <a:r>
              <a:rPr lang="de-DE" dirty="0" smtClean="0"/>
              <a:t>R</a:t>
            </a:r>
            <a:r>
              <a:rPr lang="de-DE" baseline="-25000" dirty="0" smtClean="0"/>
              <a:t>3</a:t>
            </a:r>
            <a:r>
              <a:rPr lang="de-DE" dirty="0" smtClean="0"/>
              <a:t> </a:t>
            </a:r>
            <a:r>
              <a:rPr lang="de-DE" dirty="0"/>
              <a:t>* I </a:t>
            </a:r>
            <a:r>
              <a:rPr lang="de-DE" dirty="0">
                <a:sym typeface="Wingdings" panose="05000000000000000000" pitchFamily="2" charset="2"/>
              </a:rPr>
              <a:t> </a:t>
            </a:r>
            <a:r>
              <a:rPr lang="de-DE" dirty="0" smtClean="0">
                <a:sym typeface="Wingdings" panose="05000000000000000000" pitchFamily="2" charset="2"/>
              </a:rPr>
              <a:t>U</a:t>
            </a:r>
            <a:r>
              <a:rPr lang="de-DE" baseline="-25000" dirty="0" smtClean="0">
                <a:sym typeface="Wingdings" panose="05000000000000000000" pitchFamily="2" charset="2"/>
              </a:rPr>
              <a:t>3</a:t>
            </a:r>
            <a:r>
              <a:rPr lang="de-DE" dirty="0" smtClean="0">
                <a:sym typeface="Wingdings" panose="05000000000000000000" pitchFamily="2" charset="2"/>
              </a:rPr>
              <a:t> </a:t>
            </a:r>
            <a:r>
              <a:rPr lang="de-DE" dirty="0">
                <a:sym typeface="Wingdings" panose="05000000000000000000" pitchFamily="2" charset="2"/>
              </a:rPr>
              <a:t>= </a:t>
            </a:r>
            <a:r>
              <a:rPr lang="de-DE" dirty="0" smtClean="0">
                <a:sym typeface="Wingdings" panose="05000000000000000000" pitchFamily="2" charset="2"/>
              </a:rPr>
              <a:t>6800 </a:t>
            </a:r>
            <a:r>
              <a:rPr lang="el-GR" dirty="0"/>
              <a:t>Ω</a:t>
            </a:r>
            <a:r>
              <a:rPr lang="de-DE" dirty="0"/>
              <a:t> * 0,276 mA = </a:t>
            </a:r>
            <a:r>
              <a:rPr lang="de-DE" dirty="0" smtClean="0"/>
              <a:t>1,88 V</a:t>
            </a:r>
            <a:endParaRPr lang="de-DE" dirty="0"/>
          </a:p>
        </p:txBody>
      </p:sp>
      <p:sp>
        <p:nvSpPr>
          <p:cNvPr id="5" name="Fußzeilenplatzhalter 4"/>
          <p:cNvSpPr>
            <a:spLocks noGrp="1"/>
          </p:cNvSpPr>
          <p:nvPr>
            <p:ph type="ftr" sz="quarter" idx="11"/>
          </p:nvPr>
        </p:nvSpPr>
        <p:spPr/>
        <p:txBody>
          <a:bodyPr/>
          <a:lstStyle/>
          <a:p>
            <a:r>
              <a:rPr lang="de-DE" dirty="0" smtClean="0"/>
              <a:t>© 06-2017 Kleemann</a:t>
            </a:r>
            <a:endParaRPr lang="de-DE"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19" y="1772816"/>
            <a:ext cx="6414961" cy="2095978"/>
          </a:xfrm>
          <a:prstGeom prst="rect">
            <a:avLst/>
          </a:prstGeom>
        </p:spPr>
      </p:pic>
    </p:spTree>
    <p:extLst>
      <p:ext uri="{BB962C8B-B14F-4D97-AF65-F5344CB8AC3E}">
        <p14:creationId xmlns:p14="http://schemas.microsoft.com/office/powerpoint/2010/main" val="113698261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Parallelschaltung von Widerständen</a:t>
            </a:r>
            <a:endParaRPr lang="de-DE" dirty="0"/>
          </a:p>
        </p:txBody>
      </p:sp>
      <p:sp>
        <p:nvSpPr>
          <p:cNvPr id="3" name="Inhaltsplatzhalter 2"/>
          <p:cNvSpPr>
            <a:spLocks noGrp="1"/>
          </p:cNvSpPr>
          <p:nvPr>
            <p:ph idx="1"/>
          </p:nvPr>
        </p:nvSpPr>
        <p:spPr/>
        <p:txBody>
          <a:bodyPr/>
          <a:lstStyle/>
          <a:p>
            <a:pPr marL="0" indent="0">
              <a:buNone/>
            </a:pPr>
            <a:r>
              <a:rPr lang="de-DE" dirty="0" smtClean="0"/>
              <a:t>Werden Widerstände parallel geschaltet, ist der Gesamtwiderstand geringer als der kleinste Einzelwiderstand.</a:t>
            </a:r>
            <a:endParaRPr lang="de-DE" dirty="0"/>
          </a:p>
        </p:txBody>
      </p:sp>
      <p:sp>
        <p:nvSpPr>
          <p:cNvPr id="4" name="Fußzeilenplatzhalter 3"/>
          <p:cNvSpPr>
            <a:spLocks noGrp="1"/>
          </p:cNvSpPr>
          <p:nvPr>
            <p:ph type="ftr" sz="quarter" idx="11"/>
          </p:nvPr>
        </p:nvSpPr>
        <p:spPr/>
        <p:txBody>
          <a:bodyPr/>
          <a:lstStyle/>
          <a:p>
            <a:r>
              <a:rPr lang="de-DE" smtClean="0"/>
              <a:t>© 06-2017 Kleemann</a:t>
            </a:r>
            <a:endParaRPr lang="de-DE"/>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3399478"/>
            <a:ext cx="4128441" cy="1765702"/>
          </a:xfrm>
          <a:prstGeom prst="rect">
            <a:avLst/>
          </a:prstGeom>
        </p:spPr>
      </p:pic>
    </p:spTree>
    <p:extLst>
      <p:ext uri="{BB962C8B-B14F-4D97-AF65-F5344CB8AC3E}">
        <p14:creationId xmlns:p14="http://schemas.microsoft.com/office/powerpoint/2010/main" val="117215628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Parallelschaltung von Widerständen</a:t>
            </a:r>
            <a:endParaRPr lang="de-DE" dirty="0"/>
          </a:p>
        </p:txBody>
      </p:sp>
      <mc:AlternateContent xmlns:mc="http://schemas.openxmlformats.org/markup-compatibility/2006">
        <mc:Choice xmlns:a14="http://schemas.microsoft.com/office/drawing/2010/main" Requires="a14">
          <p:sp>
            <p:nvSpPr>
              <p:cNvPr id="3" name="Inhaltsplatzhalter 2"/>
              <p:cNvSpPr>
                <a:spLocks noGrp="1"/>
              </p:cNvSpPr>
              <p:nvPr>
                <p:ph idx="1"/>
              </p:nvPr>
            </p:nvSpPr>
            <p:spPr/>
            <p:txBody>
              <a:bodyPr/>
              <a:lstStyle/>
              <a:p>
                <a:pPr marL="0" indent="0">
                  <a:buNone/>
                </a:pPr>
                <a:endParaRPr lang="de-DE" dirty="0" smtClean="0"/>
              </a:p>
              <a:p>
                <a:pPr marL="0" indent="0">
                  <a:buNone/>
                </a:pPr>
                <a:endParaRPr lang="de-DE" dirty="0"/>
              </a:p>
              <a:p>
                <a:pPr marL="0" indent="0">
                  <a:buNone/>
                </a:pPr>
                <a:endParaRPr lang="de-DE" dirty="0" smtClean="0"/>
              </a:p>
              <a:p>
                <a:pPr marL="0" indent="0">
                  <a:buNone/>
                </a:pPr>
                <a:r>
                  <a:rPr lang="de-DE" dirty="0" smtClean="0"/>
                  <a:t>Die Formel ist </a:t>
                </a: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baseline="-25000" smtClean="0">
                            <a:latin typeface="Cambria Math"/>
                          </a:rPr>
                          <m:t>𝑔𝑒𝑠</m:t>
                        </m:r>
                      </m:den>
                    </m:f>
                  </m:oMath>
                </a14:m>
                <a:r>
                  <a:rPr lang="de-DE" dirty="0" smtClean="0"/>
                  <a:t> = </a:t>
                </a: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baseline="-25000" smtClean="0">
                            <a:latin typeface="Cambria Math"/>
                          </a:rPr>
                          <m:t>1</m:t>
                        </m:r>
                      </m:den>
                    </m:f>
                  </m:oMath>
                </a14:m>
                <a:r>
                  <a:rPr lang="de-DE" dirty="0" smtClean="0"/>
                  <a:t> + </a:t>
                </a:r>
                <a14:m>
                  <m:oMath xmlns:m="http://schemas.openxmlformats.org/officeDocument/2006/math">
                    <m:f>
                      <m:fPr>
                        <m:ctrlPr>
                          <a:rPr lang="de-DE" i="1">
                            <a:latin typeface="Cambria Math"/>
                          </a:rPr>
                        </m:ctrlPr>
                      </m:fPr>
                      <m:num>
                        <m:r>
                          <a:rPr lang="de-DE" i="1">
                            <a:latin typeface="Cambria Math"/>
                          </a:rPr>
                          <m:t>1</m:t>
                        </m:r>
                      </m:num>
                      <m:den>
                        <m:r>
                          <a:rPr lang="de-DE" i="1">
                            <a:latin typeface="Cambria Math"/>
                          </a:rPr>
                          <m:t>𝑅</m:t>
                        </m:r>
                        <m:r>
                          <a:rPr lang="de-DE" b="0" i="1" baseline="-25000" smtClean="0">
                            <a:latin typeface="Cambria Math"/>
                          </a:rPr>
                          <m:t>2</m:t>
                        </m:r>
                      </m:den>
                    </m:f>
                  </m:oMath>
                </a14:m>
                <a:r>
                  <a:rPr lang="de-DE" dirty="0" smtClean="0"/>
                  <a:t> +… + </a:t>
                </a:r>
                <a14:m>
                  <m:oMath xmlns:m="http://schemas.openxmlformats.org/officeDocument/2006/math">
                    <m:f>
                      <m:fPr>
                        <m:ctrlPr>
                          <a:rPr lang="de-DE" i="1">
                            <a:latin typeface="Cambria Math"/>
                          </a:rPr>
                        </m:ctrlPr>
                      </m:fPr>
                      <m:num>
                        <m:r>
                          <a:rPr lang="de-DE" i="1">
                            <a:latin typeface="Cambria Math"/>
                          </a:rPr>
                          <m:t>1</m:t>
                        </m:r>
                      </m:num>
                      <m:den>
                        <m:r>
                          <a:rPr lang="de-DE" i="1">
                            <a:latin typeface="Cambria Math"/>
                          </a:rPr>
                          <m:t>𝑅</m:t>
                        </m:r>
                        <m:r>
                          <a:rPr lang="de-DE" b="0" i="1" baseline="-25000" smtClean="0">
                            <a:latin typeface="Cambria Math"/>
                          </a:rPr>
                          <m:t>𝑛</m:t>
                        </m:r>
                      </m:den>
                    </m:f>
                  </m:oMath>
                </a14:m>
                <a:endParaRPr lang="de-DE" dirty="0" smtClean="0"/>
              </a:p>
              <a:p>
                <a:pPr marL="0" indent="0">
                  <a:buNone/>
                </a:pPr>
                <a:endParaRPr lang="de-DE" dirty="0"/>
              </a:p>
              <a:p>
                <a:pPr marL="0" indent="0">
                  <a:buNone/>
                </a:pPr>
                <a:r>
                  <a:rPr lang="de-DE" dirty="0" smtClean="0">
                    <a:solidFill>
                      <a:srgbClr val="FF0000"/>
                    </a:solidFill>
                  </a:rPr>
                  <a:t>Wichtige Taste auf dem Taschenrechner ist: 1/x</a:t>
                </a:r>
                <a:endParaRPr lang="de-DE" dirty="0">
                  <a:solidFill>
                    <a:srgbClr val="FF0000"/>
                  </a:solidFill>
                </a:endParaRPr>
              </a:p>
            </p:txBody>
          </p:sp>
        </mc:Choice>
        <mc:Fallback>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144" y="1628800"/>
            <a:ext cx="4128441" cy="1765702"/>
          </a:xfrm>
          <a:prstGeom prst="rect">
            <a:avLst/>
          </a:prstGeom>
        </p:spPr>
      </p:pic>
    </p:spTree>
    <p:extLst>
      <p:ext uri="{BB962C8B-B14F-4D97-AF65-F5344CB8AC3E}">
        <p14:creationId xmlns:p14="http://schemas.microsoft.com/office/powerpoint/2010/main" val="336532491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Parallelschaltung von Widerständen</a:t>
            </a:r>
            <a:endParaRPr lang="de-DE" dirty="0"/>
          </a:p>
        </p:txBody>
      </p:sp>
      <mc:AlternateContent xmlns:mc="http://schemas.openxmlformats.org/markup-compatibility/2006">
        <mc:Choice xmlns:a14="http://schemas.microsoft.com/office/drawing/2010/main" Requires="a14">
          <p:sp>
            <p:nvSpPr>
              <p:cNvPr id="3" name="Inhaltsplatzhalter 2"/>
              <p:cNvSpPr>
                <a:spLocks noGrp="1"/>
              </p:cNvSpPr>
              <p:nvPr>
                <p:ph idx="1"/>
              </p:nvPr>
            </p:nvSpPr>
            <p:spPr/>
            <p:txBody>
              <a:bodyPr/>
              <a:lstStyle/>
              <a:p>
                <a:pPr marL="0" indent="0">
                  <a:buNone/>
                </a:pPr>
                <a:endParaRPr lang="de-DE" dirty="0" smtClean="0"/>
              </a:p>
              <a:p>
                <a:pPr marL="0" indent="0">
                  <a:buNone/>
                </a:pPr>
                <a:endParaRPr lang="de-DE" dirty="0"/>
              </a:p>
              <a:p>
                <a:pPr marL="0" indent="0">
                  <a:buNone/>
                </a:pPr>
                <a:endParaRPr lang="de-DE" dirty="0" smtClean="0"/>
              </a:p>
              <a:p>
                <a:pPr marL="0" indent="0">
                  <a:buNone/>
                </a:pPr>
                <a:r>
                  <a:rPr lang="de-DE" dirty="0" smtClean="0"/>
                  <a:t>Die Formel ist </a:t>
                </a: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baseline="-25000" smtClean="0">
                            <a:latin typeface="Cambria Math"/>
                          </a:rPr>
                          <m:t>𝑔𝑒𝑠</m:t>
                        </m:r>
                      </m:den>
                    </m:f>
                  </m:oMath>
                </a14:m>
                <a:r>
                  <a:rPr lang="de-DE" dirty="0" smtClean="0"/>
                  <a:t> = </a:t>
                </a: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baseline="-25000" smtClean="0">
                            <a:latin typeface="Cambria Math"/>
                          </a:rPr>
                          <m:t>1</m:t>
                        </m:r>
                      </m:den>
                    </m:f>
                  </m:oMath>
                </a14:m>
                <a:r>
                  <a:rPr lang="de-DE" dirty="0" smtClean="0"/>
                  <a:t> + </a:t>
                </a:r>
                <a14:m>
                  <m:oMath xmlns:m="http://schemas.openxmlformats.org/officeDocument/2006/math">
                    <m:f>
                      <m:fPr>
                        <m:ctrlPr>
                          <a:rPr lang="de-DE" i="1">
                            <a:latin typeface="Cambria Math"/>
                          </a:rPr>
                        </m:ctrlPr>
                      </m:fPr>
                      <m:num>
                        <m:r>
                          <a:rPr lang="de-DE" i="1">
                            <a:latin typeface="Cambria Math"/>
                          </a:rPr>
                          <m:t>1</m:t>
                        </m:r>
                      </m:num>
                      <m:den>
                        <m:r>
                          <a:rPr lang="de-DE" i="1">
                            <a:latin typeface="Cambria Math"/>
                          </a:rPr>
                          <m:t>𝑅</m:t>
                        </m:r>
                        <m:r>
                          <a:rPr lang="de-DE" b="0" i="1" baseline="-25000" smtClean="0">
                            <a:latin typeface="Cambria Math"/>
                          </a:rPr>
                          <m:t>2</m:t>
                        </m:r>
                      </m:den>
                    </m:f>
                  </m:oMath>
                </a14:m>
                <a:r>
                  <a:rPr lang="de-DE" dirty="0" smtClean="0"/>
                  <a:t> +… + </a:t>
                </a:r>
                <a14:m>
                  <m:oMath xmlns:m="http://schemas.openxmlformats.org/officeDocument/2006/math">
                    <m:f>
                      <m:fPr>
                        <m:ctrlPr>
                          <a:rPr lang="de-DE" i="1">
                            <a:latin typeface="Cambria Math"/>
                          </a:rPr>
                        </m:ctrlPr>
                      </m:fPr>
                      <m:num>
                        <m:r>
                          <a:rPr lang="de-DE" i="1">
                            <a:latin typeface="Cambria Math"/>
                          </a:rPr>
                          <m:t>1</m:t>
                        </m:r>
                      </m:num>
                      <m:den>
                        <m:r>
                          <a:rPr lang="de-DE" i="1">
                            <a:latin typeface="Cambria Math"/>
                          </a:rPr>
                          <m:t>𝑅</m:t>
                        </m:r>
                        <m:r>
                          <a:rPr lang="de-DE" b="0" i="1" baseline="-25000" smtClean="0">
                            <a:latin typeface="Cambria Math"/>
                          </a:rPr>
                          <m:t>𝑛</m:t>
                        </m:r>
                      </m:den>
                    </m:f>
                  </m:oMath>
                </a14:m>
                <a:endParaRPr lang="de-DE" dirty="0" smtClean="0"/>
              </a:p>
              <a:p>
                <a:pPr marL="0" indent="0">
                  <a:buNone/>
                </a:pPr>
                <a:endParaRPr lang="de-DE" dirty="0"/>
              </a:p>
              <a:p>
                <a:pPr marL="0" indent="0">
                  <a:buNone/>
                </a:pPr>
                <a:r>
                  <a:rPr lang="de-DE" dirty="0" smtClean="0"/>
                  <a:t>Also: </a:t>
                </a:r>
                <a14:m>
                  <m:oMath xmlns:m="http://schemas.openxmlformats.org/officeDocument/2006/math">
                    <m:f>
                      <m:fPr>
                        <m:ctrlPr>
                          <a:rPr lang="de-DE" i="1">
                            <a:latin typeface="Cambria Math"/>
                          </a:rPr>
                        </m:ctrlPr>
                      </m:fPr>
                      <m:num>
                        <m:r>
                          <a:rPr lang="de-DE" i="1">
                            <a:latin typeface="Cambria Math"/>
                          </a:rPr>
                          <m:t>1</m:t>
                        </m:r>
                      </m:num>
                      <m:den>
                        <m:r>
                          <a:rPr lang="de-DE" i="1">
                            <a:latin typeface="Cambria Math"/>
                          </a:rPr>
                          <m:t>𝑅</m:t>
                        </m:r>
                        <m:r>
                          <a:rPr lang="de-DE" i="1" baseline="-25000">
                            <a:latin typeface="Cambria Math"/>
                          </a:rPr>
                          <m:t>𝑔𝑒𝑠</m:t>
                        </m:r>
                      </m:den>
                    </m:f>
                  </m:oMath>
                </a14:m>
                <a:r>
                  <a:rPr lang="de-DE" dirty="0"/>
                  <a:t> = </a:t>
                </a:r>
                <a14:m>
                  <m:oMath xmlns:m="http://schemas.openxmlformats.org/officeDocument/2006/math">
                    <m:f>
                      <m:fPr>
                        <m:ctrlPr>
                          <a:rPr lang="de-DE" i="1">
                            <a:latin typeface="Cambria Math"/>
                          </a:rPr>
                        </m:ctrlPr>
                      </m:fPr>
                      <m:num>
                        <m:r>
                          <a:rPr lang="de-DE" i="1">
                            <a:latin typeface="Cambria Math"/>
                          </a:rPr>
                          <m:t>1</m:t>
                        </m:r>
                      </m:num>
                      <m:den>
                        <m:r>
                          <a:rPr lang="de-DE" b="0" i="1" smtClean="0">
                            <a:latin typeface="Cambria Math"/>
                          </a:rPr>
                          <m:t>3300</m:t>
                        </m:r>
                        <m:r>
                          <m:rPr>
                            <m:nor/>
                          </m:rPr>
                          <a:rPr lang="el-GR" dirty="0">
                            <a:latin typeface="Calibri" panose="020F0502020204030204" pitchFamily="34" charset="0"/>
                            <a:ea typeface="Cambria Math" panose="02040503050406030204" pitchFamily="18" charset="0"/>
                          </a:rPr>
                          <m:t>Ω</m:t>
                        </m:r>
                      </m:den>
                    </m:f>
                  </m:oMath>
                </a14:m>
                <a:r>
                  <a:rPr lang="de-DE" dirty="0"/>
                  <a:t> + </a:t>
                </a:r>
                <a14:m>
                  <m:oMath xmlns:m="http://schemas.openxmlformats.org/officeDocument/2006/math">
                    <m:f>
                      <m:fPr>
                        <m:ctrlPr>
                          <a:rPr lang="de-DE" i="1">
                            <a:latin typeface="Cambria Math"/>
                          </a:rPr>
                        </m:ctrlPr>
                      </m:fPr>
                      <m:num>
                        <m:r>
                          <a:rPr lang="de-DE" i="1">
                            <a:latin typeface="Cambria Math"/>
                          </a:rPr>
                          <m:t>1</m:t>
                        </m:r>
                      </m:num>
                      <m:den>
                        <m:r>
                          <a:rPr lang="de-DE" b="0" i="1" smtClean="0">
                            <a:latin typeface="Cambria Math"/>
                          </a:rPr>
                          <m:t>720</m:t>
                        </m:r>
                        <m:r>
                          <m:rPr>
                            <m:nor/>
                          </m:rPr>
                          <a:rPr lang="el-GR" dirty="0"/>
                          <m:t>Ω</m:t>
                        </m:r>
                      </m:den>
                    </m:f>
                  </m:oMath>
                </a14:m>
                <a:r>
                  <a:rPr lang="de-DE" dirty="0" smtClean="0"/>
                  <a:t> = 591 </a:t>
                </a:r>
                <a:r>
                  <a:rPr lang="el-GR" dirty="0"/>
                  <a:t>Ω</a:t>
                </a:r>
                <a:endParaRPr lang="de-DE" dirty="0"/>
              </a:p>
            </p:txBody>
          </p:sp>
        </mc:Choice>
        <mc:Fallback>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144" y="1628800"/>
            <a:ext cx="4128441" cy="1765702"/>
          </a:xfrm>
          <a:prstGeom prst="rect">
            <a:avLst/>
          </a:prstGeom>
        </p:spPr>
      </p:pic>
    </p:spTree>
    <p:extLst>
      <p:ext uri="{BB962C8B-B14F-4D97-AF65-F5344CB8AC3E}">
        <p14:creationId xmlns:p14="http://schemas.microsoft.com/office/powerpoint/2010/main" val="2332243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Grundbegriffe in der Elektronik</a:t>
            </a:r>
            <a:endParaRPr lang="de-DE" dirty="0"/>
          </a:p>
        </p:txBody>
      </p:sp>
      <mc:AlternateContent xmlns:mc="http://schemas.openxmlformats.org/markup-compatibility/2006" xmlns:a14="http://schemas.microsoft.com/office/drawing/2010/main">
        <mc:Choice Requires="a14">
          <p:graphicFrame>
            <p:nvGraphicFramePr>
              <p:cNvPr id="5" name="Inhaltsplatzhalter 4"/>
              <p:cNvGraphicFramePr>
                <a:graphicFrameLocks noGrp="1"/>
              </p:cNvGraphicFramePr>
              <p:nvPr>
                <p:ph idx="1"/>
                <p:extLst>
                  <p:ext uri="{D42A27DB-BD31-4B8C-83A1-F6EECF244321}">
                    <p14:modId xmlns:p14="http://schemas.microsoft.com/office/powerpoint/2010/main" val="849523123"/>
                  </p:ext>
                </p:extLst>
              </p:nvPr>
            </p:nvGraphicFramePr>
            <p:xfrm>
              <a:off x="467544" y="2636912"/>
              <a:ext cx="8229600" cy="2003489"/>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de-DE" dirty="0" smtClean="0"/>
                            <a:t>Name</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Einheit</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Formelzeichen</a:t>
                          </a:r>
                        </a:p>
                      </a:txBody>
                      <a:tcPr/>
                    </a:tc>
                    <a:tc>
                      <a:txBody>
                        <a:bodyPr/>
                        <a:lstStyle/>
                        <a:p>
                          <a:r>
                            <a:rPr lang="de-DE" dirty="0" smtClean="0"/>
                            <a:t>Formel</a:t>
                          </a:r>
                          <a:endParaRPr lang="de-DE" dirty="0"/>
                        </a:p>
                      </a:txBody>
                      <a:tcPr/>
                    </a:tc>
                  </a:tr>
                  <a:tr h="370840">
                    <a:tc>
                      <a:txBody>
                        <a:bodyPr/>
                        <a:lstStyle/>
                        <a:p>
                          <a:endParaRPr lang="de-DE" sz="300" dirty="0" smtClean="0"/>
                        </a:p>
                        <a:p>
                          <a:r>
                            <a:rPr lang="de-DE" dirty="0" smtClean="0"/>
                            <a:t>Strom</a:t>
                          </a:r>
                          <a:endParaRPr lang="de-DE" dirty="0"/>
                        </a:p>
                      </a:txBody>
                      <a:tcPr/>
                    </a:tc>
                    <a:tc>
                      <a:txBody>
                        <a:bodyPr/>
                        <a:lstStyle/>
                        <a:p>
                          <a:r>
                            <a:rPr lang="de-DE" sz="300" dirty="0" smtClean="0"/>
                            <a:t/>
                          </a:r>
                          <a:br>
                            <a:rPr lang="de-DE" sz="300" dirty="0" smtClean="0"/>
                          </a:br>
                          <a:r>
                            <a:rPr lang="de-DE" dirty="0" smtClean="0"/>
                            <a:t>A (</a:t>
                          </a:r>
                          <a:r>
                            <a:rPr lang="de-DE" dirty="0" err="1" smtClean="0"/>
                            <a:t>Ampère</a:t>
                          </a:r>
                          <a:r>
                            <a:rPr lang="de-DE" dirty="0" smtClean="0"/>
                            <a:t>)</a:t>
                          </a:r>
                          <a:endParaRPr lang="de-DE" dirty="0"/>
                        </a:p>
                      </a:txBody>
                      <a:tcPr/>
                    </a:tc>
                    <a:tc>
                      <a:txBody>
                        <a:bodyPr/>
                        <a:lstStyle/>
                        <a:p>
                          <a:endParaRPr lang="de-DE" sz="300" dirty="0" smtClean="0"/>
                        </a:p>
                        <a:p>
                          <a:r>
                            <a:rPr lang="de-DE" dirty="0" smtClean="0"/>
                            <a:t>I</a:t>
                          </a:r>
                          <a:endParaRPr lang="de-DE" dirty="0"/>
                        </a:p>
                      </a:txBody>
                      <a:tcPr/>
                    </a:tc>
                    <a:tc>
                      <a:txBody>
                        <a:bodyPr/>
                        <a:lstStyle/>
                        <a:p>
                          <a:r>
                            <a:rPr lang="de-DE" dirty="0" smtClean="0"/>
                            <a:t>I = </a:t>
                          </a:r>
                          <a14:m>
                            <m:oMath xmlns:m="http://schemas.openxmlformats.org/officeDocument/2006/math">
                              <m:f>
                                <m:fPr>
                                  <m:ctrlPr>
                                    <a:rPr lang="de-DE" i="1" smtClean="0">
                                      <a:latin typeface="Cambria Math"/>
                                    </a:rPr>
                                  </m:ctrlPr>
                                </m:fPr>
                                <m:num>
                                  <m:r>
                                    <a:rPr lang="de-DE" b="0" i="1" smtClean="0">
                                      <a:latin typeface="Cambria Math"/>
                                    </a:rPr>
                                    <m:t>𝑈</m:t>
                                  </m:r>
                                </m:num>
                                <m:den>
                                  <m:r>
                                    <a:rPr lang="de-DE" b="0" i="1" smtClean="0">
                                      <a:latin typeface="Cambria Math"/>
                                    </a:rPr>
                                    <m:t>𝑅</m:t>
                                  </m:r>
                                </m:den>
                              </m:f>
                            </m:oMath>
                          </a14:m>
                          <a:endParaRPr lang="de-DE" dirty="0"/>
                        </a:p>
                      </a:txBody>
                      <a:tcPr/>
                    </a:tc>
                  </a:tr>
                  <a:tr h="370840">
                    <a:tc>
                      <a:txBody>
                        <a:bodyPr/>
                        <a:lstStyle/>
                        <a:p>
                          <a:r>
                            <a:rPr lang="de-DE" dirty="0" smtClean="0"/>
                            <a:t>Spannung</a:t>
                          </a:r>
                          <a:endParaRPr lang="de-DE" dirty="0"/>
                        </a:p>
                      </a:txBody>
                      <a:tcPr/>
                    </a:tc>
                    <a:tc>
                      <a:txBody>
                        <a:bodyPr/>
                        <a:lstStyle/>
                        <a:p>
                          <a:r>
                            <a:rPr lang="de-DE" dirty="0" smtClean="0"/>
                            <a:t>V</a:t>
                          </a:r>
                          <a:r>
                            <a:rPr lang="de-DE" baseline="0" dirty="0" smtClean="0"/>
                            <a:t> (Volt)</a:t>
                          </a:r>
                          <a:endParaRPr lang="de-DE" dirty="0"/>
                        </a:p>
                      </a:txBody>
                      <a:tcPr/>
                    </a:tc>
                    <a:tc>
                      <a:txBody>
                        <a:bodyPr/>
                        <a:lstStyle/>
                        <a:p>
                          <a:r>
                            <a:rPr lang="de-DE" dirty="0" smtClean="0"/>
                            <a:t>U</a:t>
                          </a:r>
                          <a:endParaRPr lang="de-DE" dirty="0"/>
                        </a:p>
                      </a:txBody>
                      <a:tcPr/>
                    </a:tc>
                    <a:tc>
                      <a:txBody>
                        <a:bodyPr/>
                        <a:lstStyle/>
                        <a:p>
                          <a:r>
                            <a:rPr lang="de-DE" dirty="0" smtClean="0"/>
                            <a:t>U = R * I</a:t>
                          </a:r>
                          <a:endParaRPr lang="de-DE" dirty="0"/>
                        </a:p>
                      </a:txBody>
                      <a:tcPr/>
                    </a:tc>
                  </a:tr>
                  <a:tr h="370840">
                    <a:tc>
                      <a:txBody>
                        <a:bodyPr/>
                        <a:lstStyle/>
                        <a:p>
                          <a:endParaRPr lang="de-DE" sz="300" dirty="0" smtClean="0"/>
                        </a:p>
                        <a:p>
                          <a:r>
                            <a:rPr lang="de-DE" dirty="0" smtClean="0"/>
                            <a:t>Widerstand</a:t>
                          </a:r>
                          <a:endParaRPr lang="de-DE" dirty="0"/>
                        </a:p>
                      </a:txBody>
                      <a:tcPr/>
                    </a:tc>
                    <a:tc>
                      <a:txBody>
                        <a:bodyPr/>
                        <a:lstStyle/>
                        <a:p>
                          <a:r>
                            <a:rPr lang="el-GR" dirty="0" smtClean="0">
                              <a:effectLst/>
                            </a:rPr>
                            <a:t>Ω</a:t>
                          </a:r>
                          <a:r>
                            <a:rPr lang="de-DE" dirty="0" smtClean="0">
                              <a:effectLst/>
                            </a:rPr>
                            <a:t> (Ohm)</a:t>
                          </a:r>
                          <a:endParaRPr lang="de-DE" dirty="0"/>
                        </a:p>
                      </a:txBody>
                      <a:tcPr anchor="ctr"/>
                    </a:tc>
                    <a:tc>
                      <a:txBody>
                        <a:bodyPr/>
                        <a:lstStyle/>
                        <a:p>
                          <a:r>
                            <a:rPr lang="de-DE" dirty="0" smtClean="0"/>
                            <a:t>R</a:t>
                          </a:r>
                          <a:endParaRPr lang="de-DE" dirty="0"/>
                        </a:p>
                      </a:txBody>
                      <a:tcPr anchor="ctr"/>
                    </a:tc>
                    <a:tc>
                      <a:txBody>
                        <a:bodyPr/>
                        <a:lstStyle/>
                        <a:p>
                          <a:endParaRPr lang="de-DE" dirty="0"/>
                        </a:p>
                      </a:txBody>
                      <a:tcPr/>
                    </a:tc>
                  </a:tr>
                  <a:tr h="370840">
                    <a:tc>
                      <a:txBody>
                        <a:bodyPr/>
                        <a:lstStyle/>
                        <a:p>
                          <a:r>
                            <a:rPr lang="de-DE" dirty="0" smtClean="0"/>
                            <a:t>Leistung</a:t>
                          </a:r>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r>
                </a:tbl>
              </a:graphicData>
            </a:graphic>
          </p:graphicFrame>
        </mc:Choice>
        <mc:Fallback xmlns="">
          <p:graphicFrame>
            <p:nvGraphicFramePr>
              <p:cNvPr id="5" name="Inhaltsplatzhalter 4"/>
              <p:cNvGraphicFramePr>
                <a:graphicFrameLocks noGrp="1"/>
              </p:cNvGraphicFramePr>
              <p:nvPr>
                <p:ph idx="1"/>
                <p:extLst>
                  <p:ext uri="{D42A27DB-BD31-4B8C-83A1-F6EECF244321}">
                    <p14:modId xmlns:p14="http://schemas.microsoft.com/office/powerpoint/2010/main" val="849523123"/>
                  </p:ext>
                </p:extLst>
              </p:nvPr>
            </p:nvGraphicFramePr>
            <p:xfrm>
              <a:off x="467544" y="2636912"/>
              <a:ext cx="8229600" cy="2003489"/>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de-DE" dirty="0" smtClean="0"/>
                            <a:t>Name</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Einheit</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Formelzeichen</a:t>
                          </a:r>
                          <a:endParaRPr lang="de-DE" dirty="0" smtClean="0"/>
                        </a:p>
                      </a:txBody>
                      <a:tcPr/>
                    </a:tc>
                    <a:tc>
                      <a:txBody>
                        <a:bodyPr/>
                        <a:lstStyle/>
                        <a:p>
                          <a:r>
                            <a:rPr lang="de-DE" dirty="0" smtClean="0"/>
                            <a:t>Formel</a:t>
                          </a:r>
                          <a:endParaRPr lang="de-DE" dirty="0"/>
                        </a:p>
                      </a:txBody>
                      <a:tcPr/>
                    </a:tc>
                  </a:tr>
                  <a:tr h="479489">
                    <a:tc>
                      <a:txBody>
                        <a:bodyPr/>
                        <a:lstStyle/>
                        <a:p>
                          <a:endParaRPr lang="de-DE" sz="300" dirty="0" smtClean="0"/>
                        </a:p>
                        <a:p>
                          <a:r>
                            <a:rPr lang="de-DE" dirty="0" smtClean="0"/>
                            <a:t>Strom</a:t>
                          </a:r>
                          <a:endParaRPr lang="de-DE" dirty="0"/>
                        </a:p>
                      </a:txBody>
                      <a:tcPr/>
                    </a:tc>
                    <a:tc>
                      <a:txBody>
                        <a:bodyPr/>
                        <a:lstStyle/>
                        <a:p>
                          <a:r>
                            <a:rPr lang="de-DE" sz="300" dirty="0" smtClean="0"/>
                            <a:t/>
                          </a:r>
                          <a:br>
                            <a:rPr lang="de-DE" sz="300" dirty="0" smtClean="0"/>
                          </a:br>
                          <a:r>
                            <a:rPr lang="de-DE" dirty="0" smtClean="0"/>
                            <a:t>A (</a:t>
                          </a:r>
                          <a:r>
                            <a:rPr lang="de-DE" dirty="0" err="1" smtClean="0"/>
                            <a:t>Ampère</a:t>
                          </a:r>
                          <a:r>
                            <a:rPr lang="de-DE" dirty="0" smtClean="0"/>
                            <a:t>)</a:t>
                          </a:r>
                          <a:endParaRPr lang="de-DE" dirty="0"/>
                        </a:p>
                      </a:txBody>
                      <a:tcPr/>
                    </a:tc>
                    <a:tc>
                      <a:txBody>
                        <a:bodyPr/>
                        <a:lstStyle/>
                        <a:p>
                          <a:endParaRPr lang="de-DE" sz="300" dirty="0" smtClean="0"/>
                        </a:p>
                        <a:p>
                          <a:r>
                            <a:rPr lang="de-DE" dirty="0" smtClean="0"/>
                            <a:t>I</a:t>
                          </a:r>
                          <a:endParaRPr lang="de-DE" dirty="0"/>
                        </a:p>
                      </a:txBody>
                      <a:tcPr/>
                    </a:tc>
                    <a:tc>
                      <a:txBody>
                        <a:bodyPr/>
                        <a:lstStyle/>
                        <a:p>
                          <a:endParaRPr lang="de-DE"/>
                        </a:p>
                      </a:txBody>
                      <a:tcPr>
                        <a:blipFill rotWithShape="1">
                          <a:blip r:embed="rId2"/>
                          <a:stretch>
                            <a:fillRect l="-300890" t="-84615" b="-261538"/>
                          </a:stretch>
                        </a:blipFill>
                      </a:tcPr>
                    </a:tc>
                  </a:tr>
                  <a:tr h="370840">
                    <a:tc>
                      <a:txBody>
                        <a:bodyPr/>
                        <a:lstStyle/>
                        <a:p>
                          <a:r>
                            <a:rPr lang="de-DE" dirty="0" smtClean="0"/>
                            <a:t>Spannung</a:t>
                          </a:r>
                          <a:endParaRPr lang="de-DE" dirty="0"/>
                        </a:p>
                      </a:txBody>
                      <a:tcPr/>
                    </a:tc>
                    <a:tc>
                      <a:txBody>
                        <a:bodyPr/>
                        <a:lstStyle/>
                        <a:p>
                          <a:r>
                            <a:rPr lang="de-DE" dirty="0" smtClean="0"/>
                            <a:t>V</a:t>
                          </a:r>
                          <a:r>
                            <a:rPr lang="de-DE" baseline="0" dirty="0" smtClean="0"/>
                            <a:t> (Volt)</a:t>
                          </a:r>
                          <a:endParaRPr lang="de-DE" dirty="0"/>
                        </a:p>
                      </a:txBody>
                      <a:tcPr/>
                    </a:tc>
                    <a:tc>
                      <a:txBody>
                        <a:bodyPr/>
                        <a:lstStyle/>
                        <a:p>
                          <a:r>
                            <a:rPr lang="de-DE" dirty="0" smtClean="0"/>
                            <a:t>U</a:t>
                          </a:r>
                          <a:endParaRPr lang="de-DE" dirty="0"/>
                        </a:p>
                      </a:txBody>
                      <a:tcPr/>
                    </a:tc>
                    <a:tc>
                      <a:txBody>
                        <a:bodyPr/>
                        <a:lstStyle/>
                        <a:p>
                          <a:r>
                            <a:rPr lang="de-DE" dirty="0" smtClean="0"/>
                            <a:t>U = R * I</a:t>
                          </a:r>
                          <a:endParaRPr lang="de-DE" dirty="0"/>
                        </a:p>
                      </a:txBody>
                      <a:tcPr/>
                    </a:tc>
                  </a:tr>
                  <a:tr h="411480">
                    <a:tc>
                      <a:txBody>
                        <a:bodyPr/>
                        <a:lstStyle/>
                        <a:p>
                          <a:endParaRPr lang="de-DE" sz="300" dirty="0" smtClean="0"/>
                        </a:p>
                        <a:p>
                          <a:r>
                            <a:rPr lang="de-DE" dirty="0" smtClean="0"/>
                            <a:t>Widerstand</a:t>
                          </a:r>
                          <a:endParaRPr lang="de-DE" dirty="0"/>
                        </a:p>
                      </a:txBody>
                      <a:tcPr/>
                    </a:tc>
                    <a:tc>
                      <a:txBody>
                        <a:bodyPr/>
                        <a:lstStyle/>
                        <a:p>
                          <a:r>
                            <a:rPr lang="el-GR" dirty="0" smtClean="0">
                              <a:effectLst/>
                            </a:rPr>
                            <a:t>Ω</a:t>
                          </a:r>
                          <a:r>
                            <a:rPr lang="de-DE" dirty="0" smtClean="0">
                              <a:effectLst/>
                            </a:rPr>
                            <a:t> (Ohm)</a:t>
                          </a:r>
                          <a:endParaRPr lang="de-DE" dirty="0"/>
                        </a:p>
                      </a:txBody>
                      <a:tcPr anchor="ctr"/>
                    </a:tc>
                    <a:tc>
                      <a:txBody>
                        <a:bodyPr/>
                        <a:lstStyle/>
                        <a:p>
                          <a:r>
                            <a:rPr lang="de-DE" dirty="0" smtClean="0"/>
                            <a:t>R</a:t>
                          </a:r>
                          <a:endParaRPr lang="de-DE" dirty="0"/>
                        </a:p>
                      </a:txBody>
                      <a:tcPr anchor="ctr"/>
                    </a:tc>
                    <a:tc>
                      <a:txBody>
                        <a:bodyPr/>
                        <a:lstStyle/>
                        <a:p>
                          <a:endParaRPr lang="de-DE" dirty="0"/>
                        </a:p>
                      </a:txBody>
                      <a:tcPr/>
                    </a:tc>
                  </a:tr>
                  <a:tr h="370840">
                    <a:tc>
                      <a:txBody>
                        <a:bodyPr/>
                        <a:lstStyle/>
                        <a:p>
                          <a:r>
                            <a:rPr lang="de-DE" dirty="0" smtClean="0"/>
                            <a:t>Leistung</a:t>
                          </a:r>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r>
                </a:tbl>
              </a:graphicData>
            </a:graphic>
          </p:graphicFrame>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143541457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Parallelschaltung von Widerständen</a:t>
            </a:r>
            <a:endParaRPr lang="de-DE" dirty="0"/>
          </a:p>
        </p:txBody>
      </p:sp>
      <p:sp>
        <p:nvSpPr>
          <p:cNvPr id="3" name="Inhaltsplatzhalter 2"/>
          <p:cNvSpPr>
            <a:spLocks noGrp="1"/>
          </p:cNvSpPr>
          <p:nvPr>
            <p:ph idx="1"/>
          </p:nvPr>
        </p:nvSpPr>
        <p:spPr/>
        <p:txBody>
          <a:bodyPr>
            <a:normAutofit/>
          </a:bodyPr>
          <a:lstStyle/>
          <a:p>
            <a:pPr marL="0" indent="0">
              <a:buNone/>
            </a:pPr>
            <a:endParaRPr lang="de-DE" dirty="0" smtClean="0"/>
          </a:p>
          <a:p>
            <a:pPr marL="0" indent="0">
              <a:buNone/>
            </a:pPr>
            <a:endParaRPr lang="de-DE" dirty="0"/>
          </a:p>
          <a:p>
            <a:pPr marL="0" indent="0">
              <a:buNone/>
            </a:pPr>
            <a:endParaRPr lang="de-DE" dirty="0" smtClean="0"/>
          </a:p>
          <a:p>
            <a:pPr marL="0" indent="0">
              <a:buNone/>
            </a:pPr>
            <a:r>
              <a:rPr lang="de-DE" dirty="0" smtClean="0"/>
              <a:t>Wie groß ist die Stromstärke in dieser Schaltung?</a:t>
            </a:r>
          </a:p>
        </p:txBody>
      </p:sp>
      <p:sp>
        <p:nvSpPr>
          <p:cNvPr id="4" name="Fußzeilenplatzhalter 3"/>
          <p:cNvSpPr>
            <a:spLocks noGrp="1"/>
          </p:cNvSpPr>
          <p:nvPr>
            <p:ph type="ftr" sz="quarter" idx="11"/>
          </p:nvPr>
        </p:nvSpPr>
        <p:spPr/>
        <p:txBody>
          <a:bodyPr/>
          <a:lstStyle/>
          <a:p>
            <a:r>
              <a:rPr lang="de-DE" smtClean="0"/>
              <a:t>© 06-2017 Kleemann</a:t>
            </a:r>
            <a:endParaRPr lang="de-DE"/>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0144" y="1628800"/>
            <a:ext cx="4128441" cy="1765702"/>
          </a:xfrm>
          <a:prstGeom prst="rect">
            <a:avLst/>
          </a:prstGeom>
        </p:spPr>
      </p:pic>
    </p:spTree>
    <p:extLst>
      <p:ext uri="{BB962C8B-B14F-4D97-AF65-F5344CB8AC3E}">
        <p14:creationId xmlns:p14="http://schemas.microsoft.com/office/powerpoint/2010/main" val="375378356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Parallelschaltung von Widerständen</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endParaRPr lang="de-DE" dirty="0" smtClean="0"/>
              </a:p>
              <a:p>
                <a:pPr marL="0" indent="0">
                  <a:buNone/>
                </a:pPr>
                <a:endParaRPr lang="de-DE" dirty="0"/>
              </a:p>
              <a:p>
                <a:pPr marL="0" indent="0">
                  <a:buNone/>
                </a:pPr>
                <a:endParaRPr lang="de-DE" dirty="0" smtClean="0"/>
              </a:p>
              <a:p>
                <a:pPr marL="0" indent="0">
                  <a:buNone/>
                </a:pPr>
                <a:r>
                  <a:rPr lang="de-DE" dirty="0" smtClean="0"/>
                  <a:t>Wie groß ist die Stromstärke in dieser Schaltung?</a:t>
                </a:r>
              </a:p>
              <a:p>
                <a:pPr marL="0" indent="0">
                  <a:buNone/>
                </a:pP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baseline="-25000" smtClean="0">
                            <a:latin typeface="Cambria Math"/>
                          </a:rPr>
                          <m:t>𝑔𝑒𝑠</m:t>
                        </m:r>
                      </m:den>
                    </m:f>
                  </m:oMath>
                </a14:m>
                <a:r>
                  <a:rPr lang="de-DE" dirty="0" smtClean="0"/>
                  <a:t> =</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144" y="1628800"/>
            <a:ext cx="4128441" cy="1765702"/>
          </a:xfrm>
          <a:prstGeom prst="rect">
            <a:avLst/>
          </a:prstGeom>
        </p:spPr>
      </p:pic>
    </p:spTree>
    <p:extLst>
      <p:ext uri="{BB962C8B-B14F-4D97-AF65-F5344CB8AC3E}">
        <p14:creationId xmlns:p14="http://schemas.microsoft.com/office/powerpoint/2010/main" val="159681092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Parallelschaltung von Widerständen</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endParaRPr lang="de-DE" dirty="0" smtClean="0"/>
              </a:p>
              <a:p>
                <a:pPr marL="0" indent="0">
                  <a:buNone/>
                </a:pPr>
                <a:endParaRPr lang="de-DE" dirty="0"/>
              </a:p>
              <a:p>
                <a:pPr marL="0" indent="0">
                  <a:buNone/>
                </a:pPr>
                <a:endParaRPr lang="de-DE" dirty="0" smtClean="0"/>
              </a:p>
              <a:p>
                <a:pPr marL="0" indent="0">
                  <a:buNone/>
                </a:pPr>
                <a:r>
                  <a:rPr lang="de-DE" dirty="0" smtClean="0"/>
                  <a:t>Wie groß ist die Stromstärke in dieser Schaltung?</a:t>
                </a:r>
              </a:p>
              <a:p>
                <a:pPr marL="0" indent="0">
                  <a:buNone/>
                </a:pP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baseline="-25000" smtClean="0">
                            <a:latin typeface="Cambria Math"/>
                          </a:rPr>
                          <m:t>𝑔𝑒𝑠</m:t>
                        </m:r>
                      </m:den>
                    </m:f>
                  </m:oMath>
                </a14:m>
                <a:r>
                  <a:rPr lang="de-DE" dirty="0" smtClean="0"/>
                  <a:t> = </a:t>
                </a: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smtClean="0">
                            <a:latin typeface="Cambria Math"/>
                          </a:rPr>
                          <m:t>1</m:t>
                        </m:r>
                      </m:den>
                    </m:f>
                  </m:oMath>
                </a14:m>
                <a:r>
                  <a:rPr lang="de-DE" dirty="0" smtClean="0"/>
                  <a:t> + </a:t>
                </a: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smtClean="0">
                            <a:latin typeface="Cambria Math"/>
                          </a:rPr>
                          <m:t>2</m:t>
                        </m:r>
                      </m:den>
                    </m:f>
                  </m:oMath>
                </a14:m>
                <a:endParaRPr lang="de-DE" dirty="0" smtClean="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144" y="1628800"/>
            <a:ext cx="4128441" cy="1765702"/>
          </a:xfrm>
          <a:prstGeom prst="rect">
            <a:avLst/>
          </a:prstGeom>
        </p:spPr>
      </p:pic>
    </p:spTree>
    <p:extLst>
      <p:ext uri="{BB962C8B-B14F-4D97-AF65-F5344CB8AC3E}">
        <p14:creationId xmlns:p14="http://schemas.microsoft.com/office/powerpoint/2010/main" val="184425368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Parallelschaltung von Widerständen</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endParaRPr lang="de-DE" dirty="0" smtClean="0"/>
              </a:p>
              <a:p>
                <a:pPr marL="0" indent="0">
                  <a:buNone/>
                </a:pPr>
                <a:endParaRPr lang="de-DE" dirty="0"/>
              </a:p>
              <a:p>
                <a:pPr marL="0" indent="0">
                  <a:buNone/>
                </a:pPr>
                <a:endParaRPr lang="de-DE" dirty="0" smtClean="0"/>
              </a:p>
              <a:p>
                <a:pPr marL="0" indent="0">
                  <a:buNone/>
                </a:pPr>
                <a:r>
                  <a:rPr lang="de-DE" dirty="0" smtClean="0"/>
                  <a:t>Wie groß ist die Stromstärke in dieser Schaltung?</a:t>
                </a:r>
              </a:p>
              <a:p>
                <a:pPr marL="0" indent="0">
                  <a:buNone/>
                </a:pP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baseline="-25000" smtClean="0">
                            <a:latin typeface="Cambria Math"/>
                          </a:rPr>
                          <m:t>𝑔𝑒𝑠</m:t>
                        </m:r>
                      </m:den>
                    </m:f>
                  </m:oMath>
                </a14:m>
                <a:r>
                  <a:rPr lang="de-DE" dirty="0" smtClean="0"/>
                  <a:t> = </a:t>
                </a: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smtClean="0">
                            <a:latin typeface="Cambria Math"/>
                          </a:rPr>
                          <m:t>1</m:t>
                        </m:r>
                      </m:den>
                    </m:f>
                  </m:oMath>
                </a14:m>
                <a:r>
                  <a:rPr lang="de-DE" dirty="0" smtClean="0"/>
                  <a:t> + </a:t>
                </a: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smtClean="0">
                            <a:latin typeface="Cambria Math"/>
                          </a:rPr>
                          <m:t>2</m:t>
                        </m:r>
                      </m:den>
                    </m:f>
                  </m:oMath>
                </a14:m>
                <a:r>
                  <a:rPr lang="de-DE" dirty="0" smtClean="0"/>
                  <a:t> </a:t>
                </a:r>
                <a:r>
                  <a:rPr lang="de-DE" dirty="0" smtClean="0">
                    <a:sym typeface="Wingdings" panose="05000000000000000000" pitchFamily="2" charset="2"/>
                  </a:rPr>
                  <a:t> </a:t>
                </a:r>
                <a14:m>
                  <m:oMath xmlns:m="http://schemas.openxmlformats.org/officeDocument/2006/math">
                    <m:f>
                      <m:fPr>
                        <m:ctrlPr>
                          <a:rPr lang="de-DE" i="1">
                            <a:latin typeface="Cambria Math"/>
                          </a:rPr>
                        </m:ctrlPr>
                      </m:fPr>
                      <m:num>
                        <m:r>
                          <a:rPr lang="de-DE" i="1">
                            <a:latin typeface="Cambria Math"/>
                          </a:rPr>
                          <m:t>1</m:t>
                        </m:r>
                      </m:num>
                      <m:den>
                        <m:r>
                          <a:rPr lang="de-DE" i="1">
                            <a:latin typeface="Cambria Math"/>
                          </a:rPr>
                          <m:t>𝑅</m:t>
                        </m:r>
                        <m:r>
                          <a:rPr lang="de-DE" i="1" baseline="-25000">
                            <a:latin typeface="Cambria Math"/>
                          </a:rPr>
                          <m:t>𝑔𝑒𝑠</m:t>
                        </m:r>
                      </m:den>
                    </m:f>
                  </m:oMath>
                </a14:m>
                <a:r>
                  <a:rPr lang="de-DE" dirty="0"/>
                  <a:t> </a:t>
                </a:r>
                <a:r>
                  <a:rPr lang="de-DE" dirty="0" smtClean="0"/>
                  <a:t>=</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144" y="1628800"/>
            <a:ext cx="4128441" cy="1765702"/>
          </a:xfrm>
          <a:prstGeom prst="rect">
            <a:avLst/>
          </a:prstGeom>
        </p:spPr>
      </p:pic>
    </p:spTree>
    <p:extLst>
      <p:ext uri="{BB962C8B-B14F-4D97-AF65-F5344CB8AC3E}">
        <p14:creationId xmlns:p14="http://schemas.microsoft.com/office/powerpoint/2010/main" val="313077348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Parallelschaltung von Widerständen</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endParaRPr lang="de-DE" dirty="0" smtClean="0"/>
              </a:p>
              <a:p>
                <a:pPr marL="0" indent="0">
                  <a:buNone/>
                </a:pPr>
                <a:endParaRPr lang="de-DE" dirty="0"/>
              </a:p>
              <a:p>
                <a:pPr marL="0" indent="0">
                  <a:buNone/>
                </a:pPr>
                <a:endParaRPr lang="de-DE" dirty="0" smtClean="0"/>
              </a:p>
              <a:p>
                <a:pPr marL="0" indent="0">
                  <a:buNone/>
                </a:pPr>
                <a:r>
                  <a:rPr lang="de-DE" dirty="0" smtClean="0"/>
                  <a:t>Wie groß ist die Stromstärke in dieser Schaltung?</a:t>
                </a:r>
              </a:p>
              <a:p>
                <a:pPr marL="0" indent="0">
                  <a:buNone/>
                </a:pP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baseline="-25000" smtClean="0">
                            <a:latin typeface="Cambria Math"/>
                          </a:rPr>
                          <m:t>𝑔𝑒𝑠</m:t>
                        </m:r>
                      </m:den>
                    </m:f>
                  </m:oMath>
                </a14:m>
                <a:r>
                  <a:rPr lang="de-DE" dirty="0" smtClean="0"/>
                  <a:t> = </a:t>
                </a: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smtClean="0">
                            <a:latin typeface="Cambria Math"/>
                          </a:rPr>
                          <m:t>1</m:t>
                        </m:r>
                      </m:den>
                    </m:f>
                  </m:oMath>
                </a14:m>
                <a:r>
                  <a:rPr lang="de-DE" dirty="0" smtClean="0"/>
                  <a:t> + </a:t>
                </a: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smtClean="0">
                            <a:latin typeface="Cambria Math"/>
                          </a:rPr>
                          <m:t>2</m:t>
                        </m:r>
                      </m:den>
                    </m:f>
                  </m:oMath>
                </a14:m>
                <a:r>
                  <a:rPr lang="de-DE" dirty="0" smtClean="0"/>
                  <a:t> </a:t>
                </a:r>
                <a:r>
                  <a:rPr lang="de-DE" dirty="0" smtClean="0">
                    <a:sym typeface="Wingdings" panose="05000000000000000000" pitchFamily="2" charset="2"/>
                  </a:rPr>
                  <a:t> </a:t>
                </a:r>
                <a14:m>
                  <m:oMath xmlns:m="http://schemas.openxmlformats.org/officeDocument/2006/math">
                    <m:f>
                      <m:fPr>
                        <m:ctrlPr>
                          <a:rPr lang="de-DE" i="1">
                            <a:latin typeface="Cambria Math"/>
                          </a:rPr>
                        </m:ctrlPr>
                      </m:fPr>
                      <m:num>
                        <m:r>
                          <a:rPr lang="de-DE" i="1">
                            <a:latin typeface="Cambria Math"/>
                          </a:rPr>
                          <m:t>1</m:t>
                        </m:r>
                      </m:num>
                      <m:den>
                        <m:r>
                          <a:rPr lang="de-DE" i="1">
                            <a:latin typeface="Cambria Math"/>
                          </a:rPr>
                          <m:t>𝑅</m:t>
                        </m:r>
                        <m:r>
                          <a:rPr lang="de-DE" i="1" baseline="-25000">
                            <a:latin typeface="Cambria Math"/>
                          </a:rPr>
                          <m:t>𝑔𝑒𝑠</m:t>
                        </m:r>
                      </m:den>
                    </m:f>
                  </m:oMath>
                </a14:m>
                <a:r>
                  <a:rPr lang="de-DE" dirty="0"/>
                  <a:t> = </a:t>
                </a:r>
                <a14:m>
                  <m:oMath xmlns:m="http://schemas.openxmlformats.org/officeDocument/2006/math">
                    <m:f>
                      <m:fPr>
                        <m:ctrlPr>
                          <a:rPr lang="de-DE" i="1">
                            <a:latin typeface="Cambria Math"/>
                          </a:rPr>
                        </m:ctrlPr>
                      </m:fPr>
                      <m:num>
                        <m:r>
                          <a:rPr lang="de-DE" i="1">
                            <a:latin typeface="Cambria Math"/>
                          </a:rPr>
                          <m:t>1</m:t>
                        </m:r>
                      </m:num>
                      <m:den>
                        <m:r>
                          <a:rPr lang="de-DE" b="0" i="1" smtClean="0">
                            <a:latin typeface="Cambria Math"/>
                          </a:rPr>
                          <m:t>3300</m:t>
                        </m:r>
                        <m:r>
                          <m:rPr>
                            <m:nor/>
                          </m:rPr>
                          <a:rPr lang="el-GR" dirty="0"/>
                          <m:t>Ω</m:t>
                        </m:r>
                      </m:den>
                    </m:f>
                  </m:oMath>
                </a14:m>
                <a:r>
                  <a:rPr lang="de-DE" dirty="0"/>
                  <a:t> + </a:t>
                </a:r>
                <a14:m>
                  <m:oMath xmlns:m="http://schemas.openxmlformats.org/officeDocument/2006/math">
                    <m:f>
                      <m:fPr>
                        <m:ctrlPr>
                          <a:rPr lang="de-DE" i="1">
                            <a:latin typeface="Cambria Math"/>
                          </a:rPr>
                        </m:ctrlPr>
                      </m:fPr>
                      <m:num>
                        <m:r>
                          <a:rPr lang="de-DE" i="1">
                            <a:latin typeface="Cambria Math"/>
                          </a:rPr>
                          <m:t>1</m:t>
                        </m:r>
                      </m:num>
                      <m:den>
                        <m:r>
                          <a:rPr lang="de-DE" b="0" i="1" smtClean="0">
                            <a:latin typeface="Cambria Math"/>
                          </a:rPr>
                          <m:t>720</m:t>
                        </m:r>
                        <m:r>
                          <m:rPr>
                            <m:nor/>
                          </m:rPr>
                          <a:rPr lang="el-GR" dirty="0"/>
                          <m:t>Ω</m:t>
                        </m:r>
                      </m:den>
                    </m:f>
                  </m:oMath>
                </a14:m>
                <a:r>
                  <a:rPr lang="de-DE" dirty="0" smtClean="0"/>
                  <a:t> </a:t>
                </a:r>
                <a:r>
                  <a:rPr lang="de-DE" dirty="0" smtClean="0">
                    <a:sym typeface="Wingdings" panose="05000000000000000000" pitchFamily="2" charset="2"/>
                  </a:rPr>
                  <a:t></a:t>
                </a:r>
                <a:endParaRPr lang="de-DE" dirty="0" smtClean="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144" y="1628800"/>
            <a:ext cx="4128441" cy="1765702"/>
          </a:xfrm>
          <a:prstGeom prst="rect">
            <a:avLst/>
          </a:prstGeom>
        </p:spPr>
      </p:pic>
    </p:spTree>
    <p:extLst>
      <p:ext uri="{BB962C8B-B14F-4D97-AF65-F5344CB8AC3E}">
        <p14:creationId xmlns:p14="http://schemas.microsoft.com/office/powerpoint/2010/main" val="287185280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Parallelschaltung von Widerständen</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endParaRPr lang="de-DE" dirty="0" smtClean="0"/>
              </a:p>
              <a:p>
                <a:pPr marL="0" indent="0">
                  <a:buNone/>
                </a:pPr>
                <a:endParaRPr lang="de-DE" dirty="0"/>
              </a:p>
              <a:p>
                <a:pPr marL="0" indent="0">
                  <a:buNone/>
                </a:pPr>
                <a:endParaRPr lang="de-DE" dirty="0" smtClean="0"/>
              </a:p>
              <a:p>
                <a:pPr marL="0" indent="0">
                  <a:buNone/>
                </a:pPr>
                <a:r>
                  <a:rPr lang="de-DE" dirty="0" smtClean="0"/>
                  <a:t>Wie groß ist die Stromstärke in dieser Schaltung?</a:t>
                </a:r>
              </a:p>
              <a:p>
                <a:pPr marL="0" indent="0">
                  <a:buNone/>
                </a:pP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baseline="-25000" smtClean="0">
                            <a:latin typeface="Cambria Math"/>
                          </a:rPr>
                          <m:t>𝑔𝑒𝑠</m:t>
                        </m:r>
                      </m:den>
                    </m:f>
                  </m:oMath>
                </a14:m>
                <a:r>
                  <a:rPr lang="de-DE" dirty="0" smtClean="0"/>
                  <a:t> = </a:t>
                </a: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smtClean="0">
                            <a:latin typeface="Cambria Math"/>
                          </a:rPr>
                          <m:t>1</m:t>
                        </m:r>
                      </m:den>
                    </m:f>
                  </m:oMath>
                </a14:m>
                <a:r>
                  <a:rPr lang="de-DE" dirty="0" smtClean="0"/>
                  <a:t> + </a:t>
                </a: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smtClean="0">
                            <a:latin typeface="Cambria Math"/>
                          </a:rPr>
                          <m:t>2</m:t>
                        </m:r>
                      </m:den>
                    </m:f>
                  </m:oMath>
                </a14:m>
                <a:r>
                  <a:rPr lang="de-DE" dirty="0" smtClean="0"/>
                  <a:t> </a:t>
                </a:r>
                <a:r>
                  <a:rPr lang="de-DE" dirty="0" smtClean="0">
                    <a:sym typeface="Wingdings" panose="05000000000000000000" pitchFamily="2" charset="2"/>
                  </a:rPr>
                  <a:t> </a:t>
                </a:r>
                <a14:m>
                  <m:oMath xmlns:m="http://schemas.openxmlformats.org/officeDocument/2006/math">
                    <m:f>
                      <m:fPr>
                        <m:ctrlPr>
                          <a:rPr lang="de-DE" i="1">
                            <a:latin typeface="Cambria Math"/>
                          </a:rPr>
                        </m:ctrlPr>
                      </m:fPr>
                      <m:num>
                        <m:r>
                          <a:rPr lang="de-DE" i="1">
                            <a:latin typeface="Cambria Math"/>
                          </a:rPr>
                          <m:t>1</m:t>
                        </m:r>
                      </m:num>
                      <m:den>
                        <m:r>
                          <a:rPr lang="de-DE" i="1">
                            <a:latin typeface="Cambria Math"/>
                          </a:rPr>
                          <m:t>𝑅</m:t>
                        </m:r>
                        <m:r>
                          <a:rPr lang="de-DE" i="1" baseline="-25000">
                            <a:latin typeface="Cambria Math"/>
                          </a:rPr>
                          <m:t>𝑔𝑒𝑠</m:t>
                        </m:r>
                      </m:den>
                    </m:f>
                  </m:oMath>
                </a14:m>
                <a:r>
                  <a:rPr lang="de-DE" dirty="0"/>
                  <a:t> = </a:t>
                </a:r>
                <a14:m>
                  <m:oMath xmlns:m="http://schemas.openxmlformats.org/officeDocument/2006/math">
                    <m:f>
                      <m:fPr>
                        <m:ctrlPr>
                          <a:rPr lang="de-DE" i="1">
                            <a:latin typeface="Cambria Math"/>
                          </a:rPr>
                        </m:ctrlPr>
                      </m:fPr>
                      <m:num>
                        <m:r>
                          <a:rPr lang="de-DE" i="1">
                            <a:latin typeface="Cambria Math"/>
                          </a:rPr>
                          <m:t>1</m:t>
                        </m:r>
                      </m:num>
                      <m:den>
                        <m:r>
                          <a:rPr lang="de-DE" b="0" i="1" smtClean="0">
                            <a:latin typeface="Cambria Math"/>
                          </a:rPr>
                          <m:t>3300</m:t>
                        </m:r>
                        <m:r>
                          <m:rPr>
                            <m:nor/>
                          </m:rPr>
                          <a:rPr lang="el-GR" dirty="0"/>
                          <m:t>Ω</m:t>
                        </m:r>
                      </m:den>
                    </m:f>
                  </m:oMath>
                </a14:m>
                <a:r>
                  <a:rPr lang="de-DE" dirty="0"/>
                  <a:t> + </a:t>
                </a:r>
                <a14:m>
                  <m:oMath xmlns:m="http://schemas.openxmlformats.org/officeDocument/2006/math">
                    <m:f>
                      <m:fPr>
                        <m:ctrlPr>
                          <a:rPr lang="de-DE" i="1">
                            <a:latin typeface="Cambria Math"/>
                          </a:rPr>
                        </m:ctrlPr>
                      </m:fPr>
                      <m:num>
                        <m:r>
                          <a:rPr lang="de-DE" i="1">
                            <a:latin typeface="Cambria Math"/>
                          </a:rPr>
                          <m:t>1</m:t>
                        </m:r>
                      </m:num>
                      <m:den>
                        <m:r>
                          <a:rPr lang="de-DE" b="0" i="1" smtClean="0">
                            <a:latin typeface="Cambria Math"/>
                          </a:rPr>
                          <m:t>720</m:t>
                        </m:r>
                        <m:r>
                          <m:rPr>
                            <m:nor/>
                          </m:rPr>
                          <a:rPr lang="el-GR" dirty="0"/>
                          <m:t>Ω</m:t>
                        </m:r>
                      </m:den>
                    </m:f>
                  </m:oMath>
                </a14:m>
                <a:r>
                  <a:rPr lang="de-DE" dirty="0" smtClean="0"/>
                  <a:t> </a:t>
                </a:r>
                <a:r>
                  <a:rPr lang="de-DE" dirty="0" smtClean="0">
                    <a:sym typeface="Wingdings" panose="05000000000000000000" pitchFamily="2" charset="2"/>
                  </a:rPr>
                  <a:t> </a:t>
                </a:r>
                <a:r>
                  <a:rPr lang="de-DE" dirty="0" err="1" smtClean="0">
                    <a:sym typeface="Wingdings" panose="05000000000000000000" pitchFamily="2" charset="2"/>
                  </a:rPr>
                  <a:t>R</a:t>
                </a:r>
                <a:r>
                  <a:rPr lang="de-DE" baseline="-25000" dirty="0" err="1" smtClean="0">
                    <a:sym typeface="Wingdings" panose="05000000000000000000" pitchFamily="2" charset="2"/>
                  </a:rPr>
                  <a:t>ges</a:t>
                </a:r>
                <a:r>
                  <a:rPr lang="de-DE" dirty="0" smtClean="0">
                    <a:sym typeface="Wingdings" panose="05000000000000000000" pitchFamily="2" charset="2"/>
                  </a:rPr>
                  <a:t>=591</a:t>
                </a:r>
                <a:r>
                  <a:rPr lang="el-GR" dirty="0" smtClean="0"/>
                  <a:t> Ω</a:t>
                </a:r>
                <a:endParaRPr lang="de-DE" dirty="0" smtClean="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r="-1778"/>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144" y="1628800"/>
            <a:ext cx="4128441" cy="1765702"/>
          </a:xfrm>
          <a:prstGeom prst="rect">
            <a:avLst/>
          </a:prstGeom>
        </p:spPr>
      </p:pic>
    </p:spTree>
    <p:extLst>
      <p:ext uri="{BB962C8B-B14F-4D97-AF65-F5344CB8AC3E}">
        <p14:creationId xmlns:p14="http://schemas.microsoft.com/office/powerpoint/2010/main" val="152378117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Parallelschaltung von Widerständen</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endParaRPr lang="de-DE" dirty="0" smtClean="0"/>
              </a:p>
              <a:p>
                <a:pPr marL="0" indent="0">
                  <a:buNone/>
                </a:pPr>
                <a:endParaRPr lang="de-DE" dirty="0"/>
              </a:p>
              <a:p>
                <a:pPr marL="0" indent="0">
                  <a:buNone/>
                </a:pPr>
                <a:endParaRPr lang="de-DE" dirty="0" smtClean="0"/>
              </a:p>
              <a:p>
                <a:pPr marL="0" indent="0">
                  <a:buNone/>
                </a:pPr>
                <a:r>
                  <a:rPr lang="de-DE" dirty="0" smtClean="0"/>
                  <a:t>Wie groß ist die Stromstärke in dieser Schaltung?</a:t>
                </a:r>
              </a:p>
              <a:p>
                <a:pPr marL="0" indent="0">
                  <a:buNone/>
                </a:pP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baseline="-25000" smtClean="0">
                            <a:latin typeface="Cambria Math"/>
                          </a:rPr>
                          <m:t>𝑔𝑒𝑠</m:t>
                        </m:r>
                      </m:den>
                    </m:f>
                  </m:oMath>
                </a14:m>
                <a:r>
                  <a:rPr lang="de-DE" dirty="0" smtClean="0"/>
                  <a:t> = </a:t>
                </a: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smtClean="0">
                            <a:latin typeface="Cambria Math"/>
                          </a:rPr>
                          <m:t>1</m:t>
                        </m:r>
                      </m:den>
                    </m:f>
                  </m:oMath>
                </a14:m>
                <a:r>
                  <a:rPr lang="de-DE" dirty="0" smtClean="0"/>
                  <a:t> + </a:t>
                </a: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smtClean="0">
                            <a:latin typeface="Cambria Math"/>
                          </a:rPr>
                          <m:t>2</m:t>
                        </m:r>
                      </m:den>
                    </m:f>
                  </m:oMath>
                </a14:m>
                <a:r>
                  <a:rPr lang="de-DE" dirty="0" smtClean="0"/>
                  <a:t> </a:t>
                </a:r>
                <a:r>
                  <a:rPr lang="de-DE" dirty="0" smtClean="0">
                    <a:sym typeface="Wingdings" panose="05000000000000000000" pitchFamily="2" charset="2"/>
                  </a:rPr>
                  <a:t> </a:t>
                </a:r>
                <a14:m>
                  <m:oMath xmlns:m="http://schemas.openxmlformats.org/officeDocument/2006/math">
                    <m:f>
                      <m:fPr>
                        <m:ctrlPr>
                          <a:rPr lang="de-DE" i="1">
                            <a:latin typeface="Cambria Math"/>
                          </a:rPr>
                        </m:ctrlPr>
                      </m:fPr>
                      <m:num>
                        <m:r>
                          <a:rPr lang="de-DE" i="1">
                            <a:latin typeface="Cambria Math"/>
                          </a:rPr>
                          <m:t>1</m:t>
                        </m:r>
                      </m:num>
                      <m:den>
                        <m:r>
                          <a:rPr lang="de-DE" i="1">
                            <a:latin typeface="Cambria Math"/>
                          </a:rPr>
                          <m:t>𝑅</m:t>
                        </m:r>
                        <m:r>
                          <a:rPr lang="de-DE" i="1" baseline="-25000">
                            <a:latin typeface="Cambria Math"/>
                          </a:rPr>
                          <m:t>𝑔𝑒𝑠</m:t>
                        </m:r>
                      </m:den>
                    </m:f>
                  </m:oMath>
                </a14:m>
                <a:r>
                  <a:rPr lang="de-DE" dirty="0"/>
                  <a:t> = </a:t>
                </a:r>
                <a14:m>
                  <m:oMath xmlns:m="http://schemas.openxmlformats.org/officeDocument/2006/math">
                    <m:f>
                      <m:fPr>
                        <m:ctrlPr>
                          <a:rPr lang="de-DE" i="1">
                            <a:latin typeface="Cambria Math"/>
                          </a:rPr>
                        </m:ctrlPr>
                      </m:fPr>
                      <m:num>
                        <m:r>
                          <a:rPr lang="de-DE" i="1">
                            <a:latin typeface="Cambria Math"/>
                          </a:rPr>
                          <m:t>1</m:t>
                        </m:r>
                      </m:num>
                      <m:den>
                        <m:r>
                          <a:rPr lang="de-DE" b="0" i="1" smtClean="0">
                            <a:latin typeface="Cambria Math"/>
                          </a:rPr>
                          <m:t>3300</m:t>
                        </m:r>
                        <m:r>
                          <m:rPr>
                            <m:nor/>
                          </m:rPr>
                          <a:rPr lang="el-GR" dirty="0"/>
                          <m:t>Ω</m:t>
                        </m:r>
                      </m:den>
                    </m:f>
                  </m:oMath>
                </a14:m>
                <a:r>
                  <a:rPr lang="de-DE" dirty="0"/>
                  <a:t> + </a:t>
                </a:r>
                <a14:m>
                  <m:oMath xmlns:m="http://schemas.openxmlformats.org/officeDocument/2006/math">
                    <m:f>
                      <m:fPr>
                        <m:ctrlPr>
                          <a:rPr lang="de-DE" i="1">
                            <a:latin typeface="Cambria Math"/>
                          </a:rPr>
                        </m:ctrlPr>
                      </m:fPr>
                      <m:num>
                        <m:r>
                          <a:rPr lang="de-DE" i="1">
                            <a:latin typeface="Cambria Math"/>
                          </a:rPr>
                          <m:t>1</m:t>
                        </m:r>
                      </m:num>
                      <m:den>
                        <m:r>
                          <a:rPr lang="de-DE" b="0" i="1" smtClean="0">
                            <a:latin typeface="Cambria Math"/>
                          </a:rPr>
                          <m:t>720</m:t>
                        </m:r>
                        <m:r>
                          <m:rPr>
                            <m:nor/>
                          </m:rPr>
                          <a:rPr lang="el-GR" dirty="0"/>
                          <m:t>Ω</m:t>
                        </m:r>
                      </m:den>
                    </m:f>
                  </m:oMath>
                </a14:m>
                <a:r>
                  <a:rPr lang="de-DE" dirty="0" smtClean="0"/>
                  <a:t> </a:t>
                </a:r>
                <a:r>
                  <a:rPr lang="de-DE" dirty="0" smtClean="0">
                    <a:sym typeface="Wingdings" panose="05000000000000000000" pitchFamily="2" charset="2"/>
                  </a:rPr>
                  <a:t> </a:t>
                </a:r>
                <a:r>
                  <a:rPr lang="de-DE" dirty="0" err="1" smtClean="0">
                    <a:sym typeface="Wingdings" panose="05000000000000000000" pitchFamily="2" charset="2"/>
                  </a:rPr>
                  <a:t>R</a:t>
                </a:r>
                <a:r>
                  <a:rPr lang="de-DE" baseline="-25000" dirty="0" err="1" smtClean="0">
                    <a:sym typeface="Wingdings" panose="05000000000000000000" pitchFamily="2" charset="2"/>
                  </a:rPr>
                  <a:t>ges</a:t>
                </a:r>
                <a:r>
                  <a:rPr lang="de-DE" dirty="0" smtClean="0">
                    <a:sym typeface="Wingdings" panose="05000000000000000000" pitchFamily="2" charset="2"/>
                  </a:rPr>
                  <a:t>=591</a:t>
                </a:r>
                <a:r>
                  <a:rPr lang="el-GR" dirty="0" smtClean="0"/>
                  <a:t> </a:t>
                </a:r>
                <a:r>
                  <a:rPr lang="el-GR" dirty="0"/>
                  <a:t>Ω</a:t>
                </a:r>
                <a:endParaRPr lang="de-DE" dirty="0" smtClean="0"/>
              </a:p>
              <a:p>
                <a:pPr marL="0" indent="0">
                  <a:buNone/>
                </a:pPr>
                <a:r>
                  <a:rPr lang="de-DE" dirty="0" smtClean="0"/>
                  <a:t>I =</a:t>
                </a:r>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r="-1778"/>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144" y="1628800"/>
            <a:ext cx="4128441" cy="1765702"/>
          </a:xfrm>
          <a:prstGeom prst="rect">
            <a:avLst/>
          </a:prstGeom>
        </p:spPr>
      </p:pic>
    </p:spTree>
    <p:extLst>
      <p:ext uri="{BB962C8B-B14F-4D97-AF65-F5344CB8AC3E}">
        <p14:creationId xmlns:p14="http://schemas.microsoft.com/office/powerpoint/2010/main" val="242192995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Parallelschaltung von Widerständen</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endParaRPr lang="de-DE" dirty="0" smtClean="0"/>
              </a:p>
              <a:p>
                <a:pPr marL="0" indent="0">
                  <a:buNone/>
                </a:pPr>
                <a:endParaRPr lang="de-DE" dirty="0"/>
              </a:p>
              <a:p>
                <a:pPr marL="0" indent="0">
                  <a:buNone/>
                </a:pPr>
                <a:endParaRPr lang="de-DE" dirty="0" smtClean="0"/>
              </a:p>
              <a:p>
                <a:pPr marL="0" indent="0">
                  <a:buNone/>
                </a:pPr>
                <a:r>
                  <a:rPr lang="de-DE" dirty="0" smtClean="0"/>
                  <a:t>Wie groß ist die Stromstärke in dieser Schaltung?</a:t>
                </a:r>
              </a:p>
              <a:p>
                <a:pPr marL="0" indent="0">
                  <a:buNone/>
                </a:pP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baseline="-25000" smtClean="0">
                            <a:latin typeface="Cambria Math"/>
                          </a:rPr>
                          <m:t>𝑔𝑒𝑠</m:t>
                        </m:r>
                      </m:den>
                    </m:f>
                  </m:oMath>
                </a14:m>
                <a:r>
                  <a:rPr lang="de-DE" dirty="0" smtClean="0"/>
                  <a:t> = </a:t>
                </a: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smtClean="0">
                            <a:latin typeface="Cambria Math"/>
                          </a:rPr>
                          <m:t>1</m:t>
                        </m:r>
                      </m:den>
                    </m:f>
                  </m:oMath>
                </a14:m>
                <a:r>
                  <a:rPr lang="de-DE" dirty="0" smtClean="0"/>
                  <a:t> + </a:t>
                </a: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smtClean="0">
                            <a:latin typeface="Cambria Math"/>
                          </a:rPr>
                          <m:t>2</m:t>
                        </m:r>
                      </m:den>
                    </m:f>
                  </m:oMath>
                </a14:m>
                <a:r>
                  <a:rPr lang="de-DE" dirty="0" smtClean="0"/>
                  <a:t> </a:t>
                </a:r>
                <a:r>
                  <a:rPr lang="de-DE" dirty="0" smtClean="0">
                    <a:sym typeface="Wingdings" panose="05000000000000000000" pitchFamily="2" charset="2"/>
                  </a:rPr>
                  <a:t> </a:t>
                </a:r>
                <a14:m>
                  <m:oMath xmlns:m="http://schemas.openxmlformats.org/officeDocument/2006/math">
                    <m:f>
                      <m:fPr>
                        <m:ctrlPr>
                          <a:rPr lang="de-DE" i="1">
                            <a:latin typeface="Cambria Math"/>
                          </a:rPr>
                        </m:ctrlPr>
                      </m:fPr>
                      <m:num>
                        <m:r>
                          <a:rPr lang="de-DE" i="1">
                            <a:latin typeface="Cambria Math"/>
                          </a:rPr>
                          <m:t>1</m:t>
                        </m:r>
                      </m:num>
                      <m:den>
                        <m:r>
                          <a:rPr lang="de-DE" i="1">
                            <a:latin typeface="Cambria Math"/>
                          </a:rPr>
                          <m:t>𝑅</m:t>
                        </m:r>
                        <m:r>
                          <a:rPr lang="de-DE" i="1" baseline="-25000">
                            <a:latin typeface="Cambria Math"/>
                          </a:rPr>
                          <m:t>𝑔𝑒𝑠</m:t>
                        </m:r>
                      </m:den>
                    </m:f>
                  </m:oMath>
                </a14:m>
                <a:r>
                  <a:rPr lang="de-DE" dirty="0"/>
                  <a:t> = </a:t>
                </a:r>
                <a14:m>
                  <m:oMath xmlns:m="http://schemas.openxmlformats.org/officeDocument/2006/math">
                    <m:f>
                      <m:fPr>
                        <m:ctrlPr>
                          <a:rPr lang="de-DE" i="1">
                            <a:latin typeface="Cambria Math"/>
                          </a:rPr>
                        </m:ctrlPr>
                      </m:fPr>
                      <m:num>
                        <m:r>
                          <a:rPr lang="de-DE" i="1">
                            <a:latin typeface="Cambria Math"/>
                          </a:rPr>
                          <m:t>1</m:t>
                        </m:r>
                      </m:num>
                      <m:den>
                        <m:r>
                          <a:rPr lang="de-DE" b="0" i="1" smtClean="0">
                            <a:latin typeface="Cambria Math"/>
                          </a:rPr>
                          <m:t>3300</m:t>
                        </m:r>
                        <m:r>
                          <m:rPr>
                            <m:nor/>
                          </m:rPr>
                          <a:rPr lang="el-GR" dirty="0"/>
                          <m:t>Ω</m:t>
                        </m:r>
                      </m:den>
                    </m:f>
                  </m:oMath>
                </a14:m>
                <a:r>
                  <a:rPr lang="de-DE" dirty="0"/>
                  <a:t> + </a:t>
                </a:r>
                <a14:m>
                  <m:oMath xmlns:m="http://schemas.openxmlformats.org/officeDocument/2006/math">
                    <m:f>
                      <m:fPr>
                        <m:ctrlPr>
                          <a:rPr lang="de-DE" i="1">
                            <a:latin typeface="Cambria Math"/>
                          </a:rPr>
                        </m:ctrlPr>
                      </m:fPr>
                      <m:num>
                        <m:r>
                          <a:rPr lang="de-DE" i="1">
                            <a:latin typeface="Cambria Math"/>
                          </a:rPr>
                          <m:t>1</m:t>
                        </m:r>
                      </m:num>
                      <m:den>
                        <m:r>
                          <a:rPr lang="de-DE" b="0" i="1" smtClean="0">
                            <a:latin typeface="Cambria Math"/>
                          </a:rPr>
                          <m:t>720</m:t>
                        </m:r>
                        <m:r>
                          <m:rPr>
                            <m:nor/>
                          </m:rPr>
                          <a:rPr lang="el-GR" dirty="0"/>
                          <m:t>Ω</m:t>
                        </m:r>
                      </m:den>
                    </m:f>
                  </m:oMath>
                </a14:m>
                <a:r>
                  <a:rPr lang="de-DE" dirty="0" smtClean="0"/>
                  <a:t> </a:t>
                </a:r>
                <a:r>
                  <a:rPr lang="de-DE" dirty="0" smtClean="0">
                    <a:sym typeface="Wingdings" panose="05000000000000000000" pitchFamily="2" charset="2"/>
                  </a:rPr>
                  <a:t> </a:t>
                </a:r>
                <a:r>
                  <a:rPr lang="de-DE" dirty="0" err="1" smtClean="0">
                    <a:sym typeface="Wingdings" panose="05000000000000000000" pitchFamily="2" charset="2"/>
                  </a:rPr>
                  <a:t>R</a:t>
                </a:r>
                <a:r>
                  <a:rPr lang="de-DE" baseline="-25000" dirty="0" err="1" smtClean="0">
                    <a:sym typeface="Wingdings" panose="05000000000000000000" pitchFamily="2" charset="2"/>
                  </a:rPr>
                  <a:t>ges</a:t>
                </a:r>
                <a:r>
                  <a:rPr lang="de-DE" dirty="0" smtClean="0">
                    <a:sym typeface="Wingdings" panose="05000000000000000000" pitchFamily="2" charset="2"/>
                  </a:rPr>
                  <a:t>=591</a:t>
                </a:r>
                <a:r>
                  <a:rPr lang="el-GR" dirty="0" smtClean="0"/>
                  <a:t> </a:t>
                </a:r>
                <a:r>
                  <a:rPr lang="el-GR" dirty="0"/>
                  <a:t>Ω</a:t>
                </a:r>
                <a:endParaRPr lang="de-DE" dirty="0" smtClean="0"/>
              </a:p>
              <a:p>
                <a:pPr marL="0" indent="0">
                  <a:buNone/>
                </a:pPr>
                <a:r>
                  <a:rPr lang="de-DE" dirty="0" smtClean="0"/>
                  <a:t>I = U : R </a:t>
                </a:r>
                <a:r>
                  <a:rPr lang="de-DE" dirty="0" smtClean="0">
                    <a:sym typeface="Wingdings" panose="05000000000000000000" pitchFamily="2" charset="2"/>
                  </a:rPr>
                  <a:t> I =</a:t>
                </a:r>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r="-1778"/>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144" y="1628800"/>
            <a:ext cx="4128441" cy="1765702"/>
          </a:xfrm>
          <a:prstGeom prst="rect">
            <a:avLst/>
          </a:prstGeom>
        </p:spPr>
      </p:pic>
    </p:spTree>
    <p:extLst>
      <p:ext uri="{BB962C8B-B14F-4D97-AF65-F5344CB8AC3E}">
        <p14:creationId xmlns:p14="http://schemas.microsoft.com/office/powerpoint/2010/main" val="147542185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Parallelschaltung von Widerständen</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endParaRPr lang="de-DE" dirty="0" smtClean="0"/>
              </a:p>
              <a:p>
                <a:pPr marL="0" indent="0">
                  <a:buNone/>
                </a:pPr>
                <a:endParaRPr lang="de-DE" dirty="0"/>
              </a:p>
              <a:p>
                <a:pPr marL="0" indent="0">
                  <a:buNone/>
                </a:pPr>
                <a:endParaRPr lang="de-DE" dirty="0" smtClean="0"/>
              </a:p>
              <a:p>
                <a:pPr marL="0" indent="0">
                  <a:buNone/>
                </a:pPr>
                <a:r>
                  <a:rPr lang="de-DE" dirty="0" smtClean="0"/>
                  <a:t>Wie groß ist die Stromstärke in dieser Schaltung?</a:t>
                </a:r>
              </a:p>
              <a:p>
                <a:pPr marL="0" indent="0">
                  <a:buNone/>
                </a:pP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baseline="-25000" smtClean="0">
                            <a:latin typeface="Cambria Math"/>
                          </a:rPr>
                          <m:t>𝑔𝑒𝑠</m:t>
                        </m:r>
                      </m:den>
                    </m:f>
                  </m:oMath>
                </a14:m>
                <a:r>
                  <a:rPr lang="de-DE" dirty="0" smtClean="0"/>
                  <a:t> = </a:t>
                </a: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smtClean="0">
                            <a:latin typeface="Cambria Math"/>
                          </a:rPr>
                          <m:t>1</m:t>
                        </m:r>
                      </m:den>
                    </m:f>
                  </m:oMath>
                </a14:m>
                <a:r>
                  <a:rPr lang="de-DE" dirty="0" smtClean="0"/>
                  <a:t> + </a:t>
                </a: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smtClean="0">
                            <a:latin typeface="Cambria Math"/>
                          </a:rPr>
                          <m:t>2</m:t>
                        </m:r>
                      </m:den>
                    </m:f>
                  </m:oMath>
                </a14:m>
                <a:r>
                  <a:rPr lang="de-DE" dirty="0" smtClean="0"/>
                  <a:t> </a:t>
                </a:r>
                <a:r>
                  <a:rPr lang="de-DE" dirty="0" smtClean="0">
                    <a:sym typeface="Wingdings" panose="05000000000000000000" pitchFamily="2" charset="2"/>
                  </a:rPr>
                  <a:t> </a:t>
                </a:r>
                <a14:m>
                  <m:oMath xmlns:m="http://schemas.openxmlformats.org/officeDocument/2006/math">
                    <m:f>
                      <m:fPr>
                        <m:ctrlPr>
                          <a:rPr lang="de-DE" i="1">
                            <a:latin typeface="Cambria Math"/>
                          </a:rPr>
                        </m:ctrlPr>
                      </m:fPr>
                      <m:num>
                        <m:r>
                          <a:rPr lang="de-DE" i="1">
                            <a:latin typeface="Cambria Math"/>
                          </a:rPr>
                          <m:t>1</m:t>
                        </m:r>
                      </m:num>
                      <m:den>
                        <m:r>
                          <a:rPr lang="de-DE" i="1">
                            <a:latin typeface="Cambria Math"/>
                          </a:rPr>
                          <m:t>𝑅</m:t>
                        </m:r>
                        <m:r>
                          <a:rPr lang="de-DE" i="1" baseline="-25000">
                            <a:latin typeface="Cambria Math"/>
                          </a:rPr>
                          <m:t>𝑔𝑒𝑠</m:t>
                        </m:r>
                      </m:den>
                    </m:f>
                  </m:oMath>
                </a14:m>
                <a:r>
                  <a:rPr lang="de-DE" dirty="0"/>
                  <a:t> = </a:t>
                </a:r>
                <a14:m>
                  <m:oMath xmlns:m="http://schemas.openxmlformats.org/officeDocument/2006/math">
                    <m:f>
                      <m:fPr>
                        <m:ctrlPr>
                          <a:rPr lang="de-DE" i="1">
                            <a:latin typeface="Cambria Math"/>
                          </a:rPr>
                        </m:ctrlPr>
                      </m:fPr>
                      <m:num>
                        <m:r>
                          <a:rPr lang="de-DE" i="1">
                            <a:latin typeface="Cambria Math"/>
                          </a:rPr>
                          <m:t>1</m:t>
                        </m:r>
                      </m:num>
                      <m:den>
                        <m:r>
                          <a:rPr lang="de-DE" b="0" i="1" smtClean="0">
                            <a:latin typeface="Cambria Math"/>
                          </a:rPr>
                          <m:t>3300</m:t>
                        </m:r>
                        <m:r>
                          <m:rPr>
                            <m:nor/>
                          </m:rPr>
                          <a:rPr lang="el-GR" dirty="0"/>
                          <m:t>Ω</m:t>
                        </m:r>
                      </m:den>
                    </m:f>
                  </m:oMath>
                </a14:m>
                <a:r>
                  <a:rPr lang="de-DE" dirty="0"/>
                  <a:t> + </a:t>
                </a:r>
                <a14:m>
                  <m:oMath xmlns:m="http://schemas.openxmlformats.org/officeDocument/2006/math">
                    <m:f>
                      <m:fPr>
                        <m:ctrlPr>
                          <a:rPr lang="de-DE" i="1">
                            <a:latin typeface="Cambria Math"/>
                          </a:rPr>
                        </m:ctrlPr>
                      </m:fPr>
                      <m:num>
                        <m:r>
                          <a:rPr lang="de-DE" i="1">
                            <a:latin typeface="Cambria Math"/>
                          </a:rPr>
                          <m:t>1</m:t>
                        </m:r>
                      </m:num>
                      <m:den>
                        <m:r>
                          <a:rPr lang="de-DE" b="0" i="1" smtClean="0">
                            <a:latin typeface="Cambria Math"/>
                          </a:rPr>
                          <m:t>720</m:t>
                        </m:r>
                        <m:r>
                          <m:rPr>
                            <m:nor/>
                          </m:rPr>
                          <a:rPr lang="el-GR" dirty="0"/>
                          <m:t>Ω</m:t>
                        </m:r>
                      </m:den>
                    </m:f>
                  </m:oMath>
                </a14:m>
                <a:r>
                  <a:rPr lang="de-DE" dirty="0" smtClean="0"/>
                  <a:t> </a:t>
                </a:r>
                <a:r>
                  <a:rPr lang="de-DE" dirty="0" smtClean="0">
                    <a:sym typeface="Wingdings" panose="05000000000000000000" pitchFamily="2" charset="2"/>
                  </a:rPr>
                  <a:t> </a:t>
                </a:r>
                <a:r>
                  <a:rPr lang="de-DE" dirty="0" err="1" smtClean="0">
                    <a:sym typeface="Wingdings" panose="05000000000000000000" pitchFamily="2" charset="2"/>
                  </a:rPr>
                  <a:t>R</a:t>
                </a:r>
                <a:r>
                  <a:rPr lang="de-DE" baseline="-25000" dirty="0" err="1" smtClean="0">
                    <a:sym typeface="Wingdings" panose="05000000000000000000" pitchFamily="2" charset="2"/>
                  </a:rPr>
                  <a:t>ges</a:t>
                </a:r>
                <a:r>
                  <a:rPr lang="de-DE" dirty="0" smtClean="0">
                    <a:sym typeface="Wingdings" panose="05000000000000000000" pitchFamily="2" charset="2"/>
                  </a:rPr>
                  <a:t>=591</a:t>
                </a:r>
                <a:r>
                  <a:rPr lang="el-GR" dirty="0" smtClean="0"/>
                  <a:t> </a:t>
                </a:r>
                <a:r>
                  <a:rPr lang="el-GR" dirty="0"/>
                  <a:t>Ω</a:t>
                </a:r>
                <a:endParaRPr lang="de-DE" dirty="0" smtClean="0"/>
              </a:p>
              <a:p>
                <a:pPr marL="0" indent="0">
                  <a:buNone/>
                </a:pPr>
                <a:r>
                  <a:rPr lang="de-DE" dirty="0" smtClean="0"/>
                  <a:t>I = U : R </a:t>
                </a:r>
                <a:r>
                  <a:rPr lang="de-DE" dirty="0" smtClean="0">
                    <a:sym typeface="Wingdings" panose="05000000000000000000" pitchFamily="2" charset="2"/>
                  </a:rPr>
                  <a:t> I = 5 V : 591 </a:t>
                </a:r>
                <a:r>
                  <a:rPr lang="el-GR" dirty="0" smtClean="0"/>
                  <a:t>Ω</a:t>
                </a:r>
                <a:r>
                  <a:rPr lang="de-DE" dirty="0" smtClean="0"/>
                  <a:t> =</a:t>
                </a:r>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r="-1778"/>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144" y="1628800"/>
            <a:ext cx="4128441" cy="1765702"/>
          </a:xfrm>
          <a:prstGeom prst="rect">
            <a:avLst/>
          </a:prstGeom>
        </p:spPr>
      </p:pic>
    </p:spTree>
    <p:extLst>
      <p:ext uri="{BB962C8B-B14F-4D97-AF65-F5344CB8AC3E}">
        <p14:creationId xmlns:p14="http://schemas.microsoft.com/office/powerpoint/2010/main" val="413003454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Parallelschaltung von Widerständen</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endParaRPr lang="de-DE" dirty="0" smtClean="0"/>
              </a:p>
              <a:p>
                <a:pPr marL="0" indent="0">
                  <a:buNone/>
                </a:pPr>
                <a:endParaRPr lang="de-DE" dirty="0"/>
              </a:p>
              <a:p>
                <a:pPr marL="0" indent="0">
                  <a:buNone/>
                </a:pPr>
                <a:endParaRPr lang="de-DE" dirty="0" smtClean="0"/>
              </a:p>
              <a:p>
                <a:pPr marL="0" indent="0">
                  <a:buNone/>
                </a:pPr>
                <a:r>
                  <a:rPr lang="de-DE" dirty="0" smtClean="0"/>
                  <a:t>Wie groß ist die Stromstärke in dieser Schaltung?</a:t>
                </a:r>
              </a:p>
              <a:p>
                <a:pPr marL="0" indent="0">
                  <a:buNone/>
                </a:pP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baseline="-25000" smtClean="0">
                            <a:latin typeface="Cambria Math"/>
                          </a:rPr>
                          <m:t>𝑔𝑒𝑠</m:t>
                        </m:r>
                      </m:den>
                    </m:f>
                  </m:oMath>
                </a14:m>
                <a:r>
                  <a:rPr lang="de-DE" dirty="0" smtClean="0"/>
                  <a:t> = </a:t>
                </a: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smtClean="0">
                            <a:latin typeface="Cambria Math"/>
                          </a:rPr>
                          <m:t>1</m:t>
                        </m:r>
                      </m:den>
                    </m:f>
                  </m:oMath>
                </a14:m>
                <a:r>
                  <a:rPr lang="de-DE" dirty="0" smtClean="0"/>
                  <a:t> + </a:t>
                </a: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smtClean="0">
                            <a:latin typeface="Cambria Math"/>
                          </a:rPr>
                          <m:t>2</m:t>
                        </m:r>
                      </m:den>
                    </m:f>
                  </m:oMath>
                </a14:m>
                <a:r>
                  <a:rPr lang="de-DE" dirty="0" smtClean="0"/>
                  <a:t> </a:t>
                </a:r>
                <a:r>
                  <a:rPr lang="de-DE" dirty="0" smtClean="0">
                    <a:sym typeface="Wingdings" panose="05000000000000000000" pitchFamily="2" charset="2"/>
                  </a:rPr>
                  <a:t> </a:t>
                </a:r>
                <a14:m>
                  <m:oMath xmlns:m="http://schemas.openxmlformats.org/officeDocument/2006/math">
                    <m:f>
                      <m:fPr>
                        <m:ctrlPr>
                          <a:rPr lang="de-DE" i="1">
                            <a:latin typeface="Cambria Math"/>
                          </a:rPr>
                        </m:ctrlPr>
                      </m:fPr>
                      <m:num>
                        <m:r>
                          <a:rPr lang="de-DE" i="1">
                            <a:latin typeface="Cambria Math"/>
                          </a:rPr>
                          <m:t>1</m:t>
                        </m:r>
                      </m:num>
                      <m:den>
                        <m:r>
                          <a:rPr lang="de-DE" i="1">
                            <a:latin typeface="Cambria Math"/>
                          </a:rPr>
                          <m:t>𝑅</m:t>
                        </m:r>
                        <m:r>
                          <a:rPr lang="de-DE" i="1" baseline="-25000">
                            <a:latin typeface="Cambria Math"/>
                          </a:rPr>
                          <m:t>𝑔𝑒𝑠</m:t>
                        </m:r>
                      </m:den>
                    </m:f>
                  </m:oMath>
                </a14:m>
                <a:r>
                  <a:rPr lang="de-DE" dirty="0"/>
                  <a:t> = </a:t>
                </a:r>
                <a14:m>
                  <m:oMath xmlns:m="http://schemas.openxmlformats.org/officeDocument/2006/math">
                    <m:f>
                      <m:fPr>
                        <m:ctrlPr>
                          <a:rPr lang="de-DE" i="1">
                            <a:latin typeface="Cambria Math"/>
                          </a:rPr>
                        </m:ctrlPr>
                      </m:fPr>
                      <m:num>
                        <m:r>
                          <a:rPr lang="de-DE" i="1">
                            <a:latin typeface="Cambria Math"/>
                          </a:rPr>
                          <m:t>1</m:t>
                        </m:r>
                      </m:num>
                      <m:den>
                        <m:r>
                          <a:rPr lang="de-DE" b="0" i="1" smtClean="0">
                            <a:latin typeface="Cambria Math"/>
                          </a:rPr>
                          <m:t>3300</m:t>
                        </m:r>
                        <m:r>
                          <m:rPr>
                            <m:nor/>
                          </m:rPr>
                          <a:rPr lang="el-GR" dirty="0"/>
                          <m:t>Ω</m:t>
                        </m:r>
                      </m:den>
                    </m:f>
                  </m:oMath>
                </a14:m>
                <a:r>
                  <a:rPr lang="de-DE" dirty="0"/>
                  <a:t> + </a:t>
                </a:r>
                <a14:m>
                  <m:oMath xmlns:m="http://schemas.openxmlformats.org/officeDocument/2006/math">
                    <m:f>
                      <m:fPr>
                        <m:ctrlPr>
                          <a:rPr lang="de-DE" i="1">
                            <a:latin typeface="Cambria Math"/>
                          </a:rPr>
                        </m:ctrlPr>
                      </m:fPr>
                      <m:num>
                        <m:r>
                          <a:rPr lang="de-DE" i="1">
                            <a:latin typeface="Cambria Math"/>
                          </a:rPr>
                          <m:t>1</m:t>
                        </m:r>
                      </m:num>
                      <m:den>
                        <m:r>
                          <a:rPr lang="de-DE" b="0" i="1" smtClean="0">
                            <a:latin typeface="Cambria Math"/>
                          </a:rPr>
                          <m:t>720</m:t>
                        </m:r>
                        <m:r>
                          <m:rPr>
                            <m:nor/>
                          </m:rPr>
                          <a:rPr lang="el-GR" dirty="0"/>
                          <m:t>Ω</m:t>
                        </m:r>
                      </m:den>
                    </m:f>
                  </m:oMath>
                </a14:m>
                <a:r>
                  <a:rPr lang="de-DE" dirty="0" smtClean="0"/>
                  <a:t> </a:t>
                </a:r>
                <a:r>
                  <a:rPr lang="de-DE" dirty="0" smtClean="0">
                    <a:sym typeface="Wingdings" panose="05000000000000000000" pitchFamily="2" charset="2"/>
                  </a:rPr>
                  <a:t> </a:t>
                </a:r>
                <a:r>
                  <a:rPr lang="de-DE" dirty="0" err="1" smtClean="0">
                    <a:sym typeface="Wingdings" panose="05000000000000000000" pitchFamily="2" charset="2"/>
                  </a:rPr>
                  <a:t>R</a:t>
                </a:r>
                <a:r>
                  <a:rPr lang="de-DE" baseline="-25000" dirty="0" err="1" smtClean="0">
                    <a:sym typeface="Wingdings" panose="05000000000000000000" pitchFamily="2" charset="2"/>
                  </a:rPr>
                  <a:t>ges</a:t>
                </a:r>
                <a:r>
                  <a:rPr lang="de-DE" dirty="0" smtClean="0">
                    <a:sym typeface="Wingdings" panose="05000000000000000000" pitchFamily="2" charset="2"/>
                  </a:rPr>
                  <a:t>=591</a:t>
                </a:r>
                <a:r>
                  <a:rPr lang="el-GR" dirty="0" smtClean="0"/>
                  <a:t> </a:t>
                </a:r>
                <a:r>
                  <a:rPr lang="el-GR" dirty="0"/>
                  <a:t>Ω</a:t>
                </a:r>
                <a:endParaRPr lang="de-DE" dirty="0" smtClean="0"/>
              </a:p>
              <a:p>
                <a:pPr marL="0" indent="0">
                  <a:buNone/>
                </a:pPr>
                <a:r>
                  <a:rPr lang="de-DE" dirty="0" smtClean="0"/>
                  <a:t>I = U : R </a:t>
                </a:r>
                <a:r>
                  <a:rPr lang="de-DE" dirty="0" smtClean="0">
                    <a:sym typeface="Wingdings" panose="05000000000000000000" pitchFamily="2" charset="2"/>
                  </a:rPr>
                  <a:t> I = 5 V : 591 </a:t>
                </a:r>
                <a:r>
                  <a:rPr lang="el-GR" dirty="0" smtClean="0"/>
                  <a:t>Ω</a:t>
                </a:r>
                <a:r>
                  <a:rPr lang="de-DE" dirty="0" smtClean="0"/>
                  <a:t> = 0,00846 A =</a:t>
                </a:r>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r="-1778"/>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144" y="1628800"/>
            <a:ext cx="4128441" cy="1765702"/>
          </a:xfrm>
          <a:prstGeom prst="rect">
            <a:avLst/>
          </a:prstGeom>
        </p:spPr>
      </p:pic>
    </p:spTree>
    <p:extLst>
      <p:ext uri="{BB962C8B-B14F-4D97-AF65-F5344CB8AC3E}">
        <p14:creationId xmlns:p14="http://schemas.microsoft.com/office/powerpoint/2010/main" val="4138464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Grundbegriffe in der Elektronik</a:t>
            </a:r>
            <a:endParaRPr lang="de-DE" dirty="0"/>
          </a:p>
        </p:txBody>
      </p:sp>
      <mc:AlternateContent xmlns:mc="http://schemas.openxmlformats.org/markup-compatibility/2006" xmlns:a14="http://schemas.microsoft.com/office/drawing/2010/main">
        <mc:Choice Requires="a14">
          <p:graphicFrame>
            <p:nvGraphicFramePr>
              <p:cNvPr id="5" name="Inhaltsplatzhalter 4"/>
              <p:cNvGraphicFramePr>
                <a:graphicFrameLocks noGrp="1"/>
              </p:cNvGraphicFramePr>
              <p:nvPr>
                <p:ph idx="1"/>
                <p:extLst>
                  <p:ext uri="{D42A27DB-BD31-4B8C-83A1-F6EECF244321}">
                    <p14:modId xmlns:p14="http://schemas.microsoft.com/office/powerpoint/2010/main" val="2356348182"/>
                  </p:ext>
                </p:extLst>
              </p:nvPr>
            </p:nvGraphicFramePr>
            <p:xfrm>
              <a:off x="467544" y="2636912"/>
              <a:ext cx="8229600" cy="2071498"/>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de-DE" dirty="0" smtClean="0"/>
                            <a:t>Name</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Einheit</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Formelzeichen</a:t>
                          </a:r>
                        </a:p>
                      </a:txBody>
                      <a:tcPr/>
                    </a:tc>
                    <a:tc>
                      <a:txBody>
                        <a:bodyPr/>
                        <a:lstStyle/>
                        <a:p>
                          <a:r>
                            <a:rPr lang="de-DE" dirty="0" smtClean="0"/>
                            <a:t>Formel</a:t>
                          </a:r>
                          <a:endParaRPr lang="de-DE" dirty="0"/>
                        </a:p>
                      </a:txBody>
                      <a:tcPr/>
                    </a:tc>
                  </a:tr>
                  <a:tr h="370840">
                    <a:tc>
                      <a:txBody>
                        <a:bodyPr/>
                        <a:lstStyle/>
                        <a:p>
                          <a:endParaRPr lang="de-DE" sz="300" dirty="0" smtClean="0"/>
                        </a:p>
                        <a:p>
                          <a:r>
                            <a:rPr lang="de-DE" dirty="0" smtClean="0"/>
                            <a:t>Strom</a:t>
                          </a:r>
                          <a:endParaRPr lang="de-DE" dirty="0"/>
                        </a:p>
                      </a:txBody>
                      <a:tcPr/>
                    </a:tc>
                    <a:tc>
                      <a:txBody>
                        <a:bodyPr/>
                        <a:lstStyle/>
                        <a:p>
                          <a:r>
                            <a:rPr lang="de-DE" sz="300" dirty="0" smtClean="0"/>
                            <a:t/>
                          </a:r>
                          <a:br>
                            <a:rPr lang="de-DE" sz="300" dirty="0" smtClean="0"/>
                          </a:br>
                          <a:r>
                            <a:rPr lang="de-DE" dirty="0" smtClean="0"/>
                            <a:t>A (</a:t>
                          </a:r>
                          <a:r>
                            <a:rPr lang="de-DE" dirty="0" err="1" smtClean="0"/>
                            <a:t>Ampère</a:t>
                          </a:r>
                          <a:r>
                            <a:rPr lang="de-DE" dirty="0" smtClean="0"/>
                            <a:t>)</a:t>
                          </a:r>
                          <a:endParaRPr lang="de-DE" dirty="0"/>
                        </a:p>
                      </a:txBody>
                      <a:tcPr/>
                    </a:tc>
                    <a:tc>
                      <a:txBody>
                        <a:bodyPr/>
                        <a:lstStyle/>
                        <a:p>
                          <a:endParaRPr lang="de-DE" sz="300" dirty="0" smtClean="0"/>
                        </a:p>
                        <a:p>
                          <a:r>
                            <a:rPr lang="de-DE" dirty="0" smtClean="0"/>
                            <a:t>I</a:t>
                          </a:r>
                          <a:endParaRPr lang="de-DE" dirty="0"/>
                        </a:p>
                      </a:txBody>
                      <a:tcPr/>
                    </a:tc>
                    <a:tc>
                      <a:txBody>
                        <a:bodyPr/>
                        <a:lstStyle/>
                        <a:p>
                          <a:r>
                            <a:rPr lang="de-DE" dirty="0" smtClean="0"/>
                            <a:t>I = </a:t>
                          </a:r>
                          <a14:m>
                            <m:oMath xmlns:m="http://schemas.openxmlformats.org/officeDocument/2006/math">
                              <m:f>
                                <m:fPr>
                                  <m:ctrlPr>
                                    <a:rPr lang="de-DE" i="1" smtClean="0">
                                      <a:latin typeface="Cambria Math"/>
                                    </a:rPr>
                                  </m:ctrlPr>
                                </m:fPr>
                                <m:num>
                                  <m:r>
                                    <a:rPr lang="de-DE" b="0" i="1" smtClean="0">
                                      <a:latin typeface="Cambria Math"/>
                                    </a:rPr>
                                    <m:t>𝑈</m:t>
                                  </m:r>
                                </m:num>
                                <m:den>
                                  <m:r>
                                    <a:rPr lang="de-DE" b="0" i="1" smtClean="0">
                                      <a:latin typeface="Cambria Math"/>
                                    </a:rPr>
                                    <m:t>𝑅</m:t>
                                  </m:r>
                                </m:den>
                              </m:f>
                            </m:oMath>
                          </a14:m>
                          <a:endParaRPr lang="de-DE" dirty="0"/>
                        </a:p>
                      </a:txBody>
                      <a:tcPr/>
                    </a:tc>
                  </a:tr>
                  <a:tr h="370840">
                    <a:tc>
                      <a:txBody>
                        <a:bodyPr/>
                        <a:lstStyle/>
                        <a:p>
                          <a:r>
                            <a:rPr lang="de-DE" dirty="0" smtClean="0"/>
                            <a:t>Spannung</a:t>
                          </a:r>
                          <a:endParaRPr lang="de-DE" dirty="0"/>
                        </a:p>
                      </a:txBody>
                      <a:tcPr/>
                    </a:tc>
                    <a:tc>
                      <a:txBody>
                        <a:bodyPr/>
                        <a:lstStyle/>
                        <a:p>
                          <a:r>
                            <a:rPr lang="de-DE" dirty="0" smtClean="0"/>
                            <a:t>V</a:t>
                          </a:r>
                          <a:r>
                            <a:rPr lang="de-DE" baseline="0" dirty="0" smtClean="0"/>
                            <a:t> (Volt)</a:t>
                          </a:r>
                          <a:endParaRPr lang="de-DE" dirty="0"/>
                        </a:p>
                      </a:txBody>
                      <a:tcPr/>
                    </a:tc>
                    <a:tc>
                      <a:txBody>
                        <a:bodyPr/>
                        <a:lstStyle/>
                        <a:p>
                          <a:r>
                            <a:rPr lang="de-DE" dirty="0" smtClean="0"/>
                            <a:t>U</a:t>
                          </a:r>
                          <a:endParaRPr lang="de-DE" dirty="0"/>
                        </a:p>
                      </a:txBody>
                      <a:tcPr/>
                    </a:tc>
                    <a:tc>
                      <a:txBody>
                        <a:bodyPr/>
                        <a:lstStyle/>
                        <a:p>
                          <a:r>
                            <a:rPr lang="de-DE" dirty="0" smtClean="0"/>
                            <a:t>U = R * I</a:t>
                          </a:r>
                          <a:endParaRPr lang="de-DE" dirty="0"/>
                        </a:p>
                      </a:txBody>
                      <a:tcPr/>
                    </a:tc>
                  </a:tr>
                  <a:tr h="370840">
                    <a:tc>
                      <a:txBody>
                        <a:bodyPr/>
                        <a:lstStyle/>
                        <a:p>
                          <a:endParaRPr lang="de-DE" sz="300" dirty="0" smtClean="0"/>
                        </a:p>
                        <a:p>
                          <a:r>
                            <a:rPr lang="de-DE" dirty="0" smtClean="0"/>
                            <a:t>Widerstand</a:t>
                          </a:r>
                          <a:endParaRPr lang="de-DE" dirty="0"/>
                        </a:p>
                      </a:txBody>
                      <a:tcPr/>
                    </a:tc>
                    <a:tc>
                      <a:txBody>
                        <a:bodyPr/>
                        <a:lstStyle/>
                        <a:p>
                          <a:r>
                            <a:rPr lang="el-GR" dirty="0" smtClean="0">
                              <a:effectLst/>
                            </a:rPr>
                            <a:t>Ω</a:t>
                          </a:r>
                          <a:r>
                            <a:rPr lang="de-DE" dirty="0" smtClean="0">
                              <a:effectLst/>
                            </a:rPr>
                            <a:t> (Ohm)</a:t>
                          </a:r>
                          <a:endParaRPr lang="de-DE" dirty="0"/>
                        </a:p>
                      </a:txBody>
                      <a:tcPr anchor="ctr"/>
                    </a:tc>
                    <a:tc>
                      <a:txBody>
                        <a:bodyPr/>
                        <a:lstStyle/>
                        <a:p>
                          <a:r>
                            <a:rPr lang="de-DE" dirty="0" smtClean="0"/>
                            <a:t>R</a:t>
                          </a:r>
                          <a:endParaRPr lang="de-DE" dirty="0"/>
                        </a:p>
                      </a:txBody>
                      <a:tcPr anchor="ctr"/>
                    </a:tc>
                    <a:tc>
                      <a:txBody>
                        <a:bodyPr/>
                        <a:lstStyle/>
                        <a:p>
                          <a:r>
                            <a:rPr lang="de-DE" dirty="0" smtClean="0"/>
                            <a:t>R = </a:t>
                          </a:r>
                          <a14:m>
                            <m:oMath xmlns:m="http://schemas.openxmlformats.org/officeDocument/2006/math">
                              <m:f>
                                <m:fPr>
                                  <m:ctrlPr>
                                    <a:rPr lang="de-DE" i="1" smtClean="0">
                                      <a:latin typeface="Cambria Math"/>
                                    </a:rPr>
                                  </m:ctrlPr>
                                </m:fPr>
                                <m:num>
                                  <m:r>
                                    <a:rPr lang="de-DE" b="0" i="1" smtClean="0">
                                      <a:latin typeface="Cambria Math"/>
                                    </a:rPr>
                                    <m:t>𝑈</m:t>
                                  </m:r>
                                </m:num>
                                <m:den>
                                  <m:r>
                                    <a:rPr lang="de-DE" b="0" i="1" smtClean="0">
                                      <a:latin typeface="Cambria Math"/>
                                    </a:rPr>
                                    <m:t>𝐼</m:t>
                                  </m:r>
                                </m:den>
                              </m:f>
                            </m:oMath>
                          </a14:m>
                          <a:endParaRPr lang="de-DE" dirty="0"/>
                        </a:p>
                      </a:txBody>
                      <a:tcPr/>
                    </a:tc>
                  </a:tr>
                  <a:tr h="370840">
                    <a:tc>
                      <a:txBody>
                        <a:bodyPr/>
                        <a:lstStyle/>
                        <a:p>
                          <a:r>
                            <a:rPr lang="de-DE" dirty="0" smtClean="0"/>
                            <a:t>Leistung</a:t>
                          </a:r>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r>
                </a:tbl>
              </a:graphicData>
            </a:graphic>
          </p:graphicFrame>
        </mc:Choice>
        <mc:Fallback xmlns="">
          <p:graphicFrame>
            <p:nvGraphicFramePr>
              <p:cNvPr id="5" name="Inhaltsplatzhalter 4"/>
              <p:cNvGraphicFramePr>
                <a:graphicFrameLocks noGrp="1"/>
              </p:cNvGraphicFramePr>
              <p:nvPr>
                <p:ph idx="1"/>
                <p:extLst>
                  <p:ext uri="{D42A27DB-BD31-4B8C-83A1-F6EECF244321}">
                    <p14:modId xmlns:p14="http://schemas.microsoft.com/office/powerpoint/2010/main" val="2356348182"/>
                  </p:ext>
                </p:extLst>
              </p:nvPr>
            </p:nvGraphicFramePr>
            <p:xfrm>
              <a:off x="467544" y="2636912"/>
              <a:ext cx="8229600" cy="2071498"/>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de-DE" dirty="0" smtClean="0"/>
                            <a:t>Name</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Einheit</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Formelzeichen</a:t>
                          </a:r>
                          <a:endParaRPr lang="de-DE" dirty="0" smtClean="0"/>
                        </a:p>
                      </a:txBody>
                      <a:tcPr/>
                    </a:tc>
                    <a:tc>
                      <a:txBody>
                        <a:bodyPr/>
                        <a:lstStyle/>
                        <a:p>
                          <a:r>
                            <a:rPr lang="de-DE" dirty="0" smtClean="0"/>
                            <a:t>Formel</a:t>
                          </a:r>
                          <a:endParaRPr lang="de-DE" dirty="0"/>
                        </a:p>
                      </a:txBody>
                      <a:tcPr/>
                    </a:tc>
                  </a:tr>
                  <a:tr h="479489">
                    <a:tc>
                      <a:txBody>
                        <a:bodyPr/>
                        <a:lstStyle/>
                        <a:p>
                          <a:endParaRPr lang="de-DE" sz="300" dirty="0" smtClean="0"/>
                        </a:p>
                        <a:p>
                          <a:r>
                            <a:rPr lang="de-DE" dirty="0" smtClean="0"/>
                            <a:t>Strom</a:t>
                          </a:r>
                          <a:endParaRPr lang="de-DE" dirty="0"/>
                        </a:p>
                      </a:txBody>
                      <a:tcPr/>
                    </a:tc>
                    <a:tc>
                      <a:txBody>
                        <a:bodyPr/>
                        <a:lstStyle/>
                        <a:p>
                          <a:r>
                            <a:rPr lang="de-DE" sz="300" dirty="0" smtClean="0"/>
                            <a:t/>
                          </a:r>
                          <a:br>
                            <a:rPr lang="de-DE" sz="300" dirty="0" smtClean="0"/>
                          </a:br>
                          <a:r>
                            <a:rPr lang="de-DE" dirty="0" smtClean="0"/>
                            <a:t>A (</a:t>
                          </a:r>
                          <a:r>
                            <a:rPr lang="de-DE" dirty="0" err="1" smtClean="0"/>
                            <a:t>Ampère</a:t>
                          </a:r>
                          <a:r>
                            <a:rPr lang="de-DE" dirty="0" smtClean="0"/>
                            <a:t>)</a:t>
                          </a:r>
                          <a:endParaRPr lang="de-DE" dirty="0"/>
                        </a:p>
                      </a:txBody>
                      <a:tcPr/>
                    </a:tc>
                    <a:tc>
                      <a:txBody>
                        <a:bodyPr/>
                        <a:lstStyle/>
                        <a:p>
                          <a:endParaRPr lang="de-DE" sz="300" dirty="0" smtClean="0"/>
                        </a:p>
                        <a:p>
                          <a:r>
                            <a:rPr lang="de-DE" dirty="0" smtClean="0"/>
                            <a:t>I</a:t>
                          </a:r>
                          <a:endParaRPr lang="de-DE" dirty="0"/>
                        </a:p>
                      </a:txBody>
                      <a:tcPr/>
                    </a:tc>
                    <a:tc>
                      <a:txBody>
                        <a:bodyPr/>
                        <a:lstStyle/>
                        <a:p>
                          <a:endParaRPr lang="de-DE"/>
                        </a:p>
                      </a:txBody>
                      <a:tcPr>
                        <a:blipFill rotWithShape="1">
                          <a:blip r:embed="rId2"/>
                          <a:stretch>
                            <a:fillRect l="-300890" t="-84615" b="-276923"/>
                          </a:stretch>
                        </a:blipFill>
                      </a:tcPr>
                    </a:tc>
                  </a:tr>
                  <a:tr h="370840">
                    <a:tc>
                      <a:txBody>
                        <a:bodyPr/>
                        <a:lstStyle/>
                        <a:p>
                          <a:r>
                            <a:rPr lang="de-DE" dirty="0" smtClean="0"/>
                            <a:t>Spannung</a:t>
                          </a:r>
                          <a:endParaRPr lang="de-DE" dirty="0"/>
                        </a:p>
                      </a:txBody>
                      <a:tcPr/>
                    </a:tc>
                    <a:tc>
                      <a:txBody>
                        <a:bodyPr/>
                        <a:lstStyle/>
                        <a:p>
                          <a:r>
                            <a:rPr lang="de-DE" dirty="0" smtClean="0"/>
                            <a:t>V</a:t>
                          </a:r>
                          <a:r>
                            <a:rPr lang="de-DE" baseline="0" dirty="0" smtClean="0"/>
                            <a:t> (Volt)</a:t>
                          </a:r>
                          <a:endParaRPr lang="de-DE" dirty="0"/>
                        </a:p>
                      </a:txBody>
                      <a:tcPr/>
                    </a:tc>
                    <a:tc>
                      <a:txBody>
                        <a:bodyPr/>
                        <a:lstStyle/>
                        <a:p>
                          <a:r>
                            <a:rPr lang="de-DE" dirty="0" smtClean="0"/>
                            <a:t>U</a:t>
                          </a:r>
                          <a:endParaRPr lang="de-DE" dirty="0"/>
                        </a:p>
                      </a:txBody>
                      <a:tcPr/>
                    </a:tc>
                    <a:tc>
                      <a:txBody>
                        <a:bodyPr/>
                        <a:lstStyle/>
                        <a:p>
                          <a:r>
                            <a:rPr lang="de-DE" dirty="0" smtClean="0"/>
                            <a:t>U = R * I</a:t>
                          </a:r>
                          <a:endParaRPr lang="de-DE" dirty="0"/>
                        </a:p>
                      </a:txBody>
                      <a:tcPr/>
                    </a:tc>
                  </a:tr>
                  <a:tr h="479489">
                    <a:tc>
                      <a:txBody>
                        <a:bodyPr/>
                        <a:lstStyle/>
                        <a:p>
                          <a:endParaRPr lang="de-DE" sz="300" dirty="0" smtClean="0"/>
                        </a:p>
                        <a:p>
                          <a:r>
                            <a:rPr lang="de-DE" dirty="0" smtClean="0"/>
                            <a:t>Widerstand</a:t>
                          </a:r>
                          <a:endParaRPr lang="de-DE" dirty="0"/>
                        </a:p>
                      </a:txBody>
                      <a:tcPr/>
                    </a:tc>
                    <a:tc>
                      <a:txBody>
                        <a:bodyPr/>
                        <a:lstStyle/>
                        <a:p>
                          <a:r>
                            <a:rPr lang="el-GR" dirty="0" smtClean="0">
                              <a:effectLst/>
                            </a:rPr>
                            <a:t>Ω</a:t>
                          </a:r>
                          <a:r>
                            <a:rPr lang="de-DE" dirty="0" smtClean="0">
                              <a:effectLst/>
                            </a:rPr>
                            <a:t> (Ohm)</a:t>
                          </a:r>
                          <a:endParaRPr lang="de-DE" dirty="0"/>
                        </a:p>
                      </a:txBody>
                      <a:tcPr anchor="ctr"/>
                    </a:tc>
                    <a:tc>
                      <a:txBody>
                        <a:bodyPr/>
                        <a:lstStyle/>
                        <a:p>
                          <a:r>
                            <a:rPr lang="de-DE" dirty="0" smtClean="0"/>
                            <a:t>R</a:t>
                          </a:r>
                          <a:endParaRPr lang="de-DE" dirty="0"/>
                        </a:p>
                      </a:txBody>
                      <a:tcPr anchor="ctr"/>
                    </a:tc>
                    <a:tc>
                      <a:txBody>
                        <a:bodyPr/>
                        <a:lstStyle/>
                        <a:p>
                          <a:endParaRPr lang="de-DE"/>
                        </a:p>
                      </a:txBody>
                      <a:tcPr>
                        <a:blipFill rotWithShape="1">
                          <a:blip r:embed="rId2"/>
                          <a:stretch>
                            <a:fillRect l="-300890" t="-262821" b="-98718"/>
                          </a:stretch>
                        </a:blipFill>
                      </a:tcPr>
                    </a:tc>
                  </a:tr>
                  <a:tr h="370840">
                    <a:tc>
                      <a:txBody>
                        <a:bodyPr/>
                        <a:lstStyle/>
                        <a:p>
                          <a:r>
                            <a:rPr lang="de-DE" dirty="0" smtClean="0"/>
                            <a:t>Leistung</a:t>
                          </a:r>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r>
                </a:tbl>
              </a:graphicData>
            </a:graphic>
          </p:graphicFrame>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336107386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Parallelschaltung von Widerständen</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endParaRPr lang="de-DE" dirty="0" smtClean="0"/>
              </a:p>
              <a:p>
                <a:pPr marL="0" indent="0">
                  <a:buNone/>
                </a:pPr>
                <a:endParaRPr lang="de-DE" dirty="0"/>
              </a:p>
              <a:p>
                <a:pPr marL="0" indent="0">
                  <a:buNone/>
                </a:pPr>
                <a:endParaRPr lang="de-DE" dirty="0" smtClean="0"/>
              </a:p>
              <a:p>
                <a:pPr marL="0" indent="0">
                  <a:buNone/>
                </a:pPr>
                <a:r>
                  <a:rPr lang="de-DE" dirty="0" smtClean="0"/>
                  <a:t>Wie groß ist die Stromstärke in dieser Schaltung?</a:t>
                </a:r>
              </a:p>
              <a:p>
                <a:pPr marL="0" indent="0">
                  <a:buNone/>
                </a:pP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baseline="-25000" smtClean="0">
                            <a:latin typeface="Cambria Math"/>
                          </a:rPr>
                          <m:t>𝑔𝑒𝑠</m:t>
                        </m:r>
                      </m:den>
                    </m:f>
                  </m:oMath>
                </a14:m>
                <a:r>
                  <a:rPr lang="de-DE" dirty="0" smtClean="0"/>
                  <a:t> = </a:t>
                </a: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smtClean="0">
                            <a:latin typeface="Cambria Math"/>
                          </a:rPr>
                          <m:t>1</m:t>
                        </m:r>
                      </m:den>
                    </m:f>
                  </m:oMath>
                </a14:m>
                <a:r>
                  <a:rPr lang="de-DE" dirty="0" smtClean="0"/>
                  <a:t> + </a:t>
                </a: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smtClean="0">
                            <a:latin typeface="Cambria Math"/>
                          </a:rPr>
                          <m:t>2</m:t>
                        </m:r>
                      </m:den>
                    </m:f>
                  </m:oMath>
                </a14:m>
                <a:r>
                  <a:rPr lang="de-DE" dirty="0" smtClean="0"/>
                  <a:t> </a:t>
                </a:r>
                <a:r>
                  <a:rPr lang="de-DE" dirty="0" smtClean="0">
                    <a:sym typeface="Wingdings" panose="05000000000000000000" pitchFamily="2" charset="2"/>
                  </a:rPr>
                  <a:t> </a:t>
                </a:r>
                <a14:m>
                  <m:oMath xmlns:m="http://schemas.openxmlformats.org/officeDocument/2006/math">
                    <m:f>
                      <m:fPr>
                        <m:ctrlPr>
                          <a:rPr lang="de-DE" i="1">
                            <a:latin typeface="Cambria Math"/>
                          </a:rPr>
                        </m:ctrlPr>
                      </m:fPr>
                      <m:num>
                        <m:r>
                          <a:rPr lang="de-DE" i="1">
                            <a:latin typeface="Cambria Math"/>
                          </a:rPr>
                          <m:t>1</m:t>
                        </m:r>
                      </m:num>
                      <m:den>
                        <m:r>
                          <a:rPr lang="de-DE" i="1">
                            <a:latin typeface="Cambria Math"/>
                          </a:rPr>
                          <m:t>𝑅</m:t>
                        </m:r>
                        <m:r>
                          <a:rPr lang="de-DE" i="1" baseline="-25000">
                            <a:latin typeface="Cambria Math"/>
                          </a:rPr>
                          <m:t>𝑔𝑒𝑠</m:t>
                        </m:r>
                      </m:den>
                    </m:f>
                  </m:oMath>
                </a14:m>
                <a:r>
                  <a:rPr lang="de-DE" dirty="0"/>
                  <a:t> = </a:t>
                </a:r>
                <a14:m>
                  <m:oMath xmlns:m="http://schemas.openxmlformats.org/officeDocument/2006/math">
                    <m:f>
                      <m:fPr>
                        <m:ctrlPr>
                          <a:rPr lang="de-DE" i="1">
                            <a:latin typeface="Cambria Math"/>
                          </a:rPr>
                        </m:ctrlPr>
                      </m:fPr>
                      <m:num>
                        <m:r>
                          <a:rPr lang="de-DE" i="1">
                            <a:latin typeface="Cambria Math"/>
                          </a:rPr>
                          <m:t>1</m:t>
                        </m:r>
                      </m:num>
                      <m:den>
                        <m:r>
                          <a:rPr lang="de-DE" b="0" i="1" smtClean="0">
                            <a:latin typeface="Cambria Math"/>
                          </a:rPr>
                          <m:t>3300</m:t>
                        </m:r>
                        <m:r>
                          <m:rPr>
                            <m:nor/>
                          </m:rPr>
                          <a:rPr lang="el-GR" dirty="0"/>
                          <m:t>Ω</m:t>
                        </m:r>
                      </m:den>
                    </m:f>
                  </m:oMath>
                </a14:m>
                <a:r>
                  <a:rPr lang="de-DE" dirty="0"/>
                  <a:t> + </a:t>
                </a:r>
                <a14:m>
                  <m:oMath xmlns:m="http://schemas.openxmlformats.org/officeDocument/2006/math">
                    <m:f>
                      <m:fPr>
                        <m:ctrlPr>
                          <a:rPr lang="de-DE" i="1">
                            <a:latin typeface="Cambria Math"/>
                          </a:rPr>
                        </m:ctrlPr>
                      </m:fPr>
                      <m:num>
                        <m:r>
                          <a:rPr lang="de-DE" i="1">
                            <a:latin typeface="Cambria Math"/>
                          </a:rPr>
                          <m:t>1</m:t>
                        </m:r>
                      </m:num>
                      <m:den>
                        <m:r>
                          <a:rPr lang="de-DE" b="0" i="1" smtClean="0">
                            <a:latin typeface="Cambria Math"/>
                          </a:rPr>
                          <m:t>720</m:t>
                        </m:r>
                        <m:r>
                          <m:rPr>
                            <m:nor/>
                          </m:rPr>
                          <a:rPr lang="el-GR" dirty="0"/>
                          <m:t>Ω</m:t>
                        </m:r>
                      </m:den>
                    </m:f>
                  </m:oMath>
                </a14:m>
                <a:r>
                  <a:rPr lang="de-DE" dirty="0" smtClean="0"/>
                  <a:t> </a:t>
                </a:r>
                <a:r>
                  <a:rPr lang="de-DE" dirty="0" smtClean="0">
                    <a:sym typeface="Wingdings" panose="05000000000000000000" pitchFamily="2" charset="2"/>
                  </a:rPr>
                  <a:t> </a:t>
                </a:r>
                <a:r>
                  <a:rPr lang="de-DE" dirty="0" err="1" smtClean="0">
                    <a:sym typeface="Wingdings" panose="05000000000000000000" pitchFamily="2" charset="2"/>
                  </a:rPr>
                  <a:t>R</a:t>
                </a:r>
                <a:r>
                  <a:rPr lang="de-DE" baseline="-25000" dirty="0" err="1" smtClean="0">
                    <a:sym typeface="Wingdings" panose="05000000000000000000" pitchFamily="2" charset="2"/>
                  </a:rPr>
                  <a:t>ges</a:t>
                </a:r>
                <a:r>
                  <a:rPr lang="de-DE" dirty="0" smtClean="0">
                    <a:sym typeface="Wingdings" panose="05000000000000000000" pitchFamily="2" charset="2"/>
                  </a:rPr>
                  <a:t>=591</a:t>
                </a:r>
                <a:r>
                  <a:rPr lang="el-GR" dirty="0" smtClean="0"/>
                  <a:t> </a:t>
                </a:r>
                <a:r>
                  <a:rPr lang="el-GR" dirty="0"/>
                  <a:t>Ω</a:t>
                </a:r>
                <a:endParaRPr lang="de-DE" dirty="0" smtClean="0"/>
              </a:p>
              <a:p>
                <a:pPr marL="0" indent="0">
                  <a:buNone/>
                </a:pPr>
                <a:r>
                  <a:rPr lang="de-DE" dirty="0" smtClean="0"/>
                  <a:t>I = U : R </a:t>
                </a:r>
                <a:r>
                  <a:rPr lang="de-DE" dirty="0" smtClean="0">
                    <a:sym typeface="Wingdings" panose="05000000000000000000" pitchFamily="2" charset="2"/>
                  </a:rPr>
                  <a:t> I = 5 V : 591 </a:t>
                </a:r>
                <a:r>
                  <a:rPr lang="el-GR" dirty="0" smtClean="0"/>
                  <a:t>Ω</a:t>
                </a:r>
                <a:r>
                  <a:rPr lang="de-DE" dirty="0" smtClean="0"/>
                  <a:t> = 0,00846 A = 8,46 mA</a:t>
                </a:r>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r="-1778"/>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144" y="1628800"/>
            <a:ext cx="4128441" cy="1765702"/>
          </a:xfrm>
          <a:prstGeom prst="rect">
            <a:avLst/>
          </a:prstGeom>
        </p:spPr>
      </p:pic>
    </p:spTree>
    <p:extLst>
      <p:ext uri="{BB962C8B-B14F-4D97-AF65-F5344CB8AC3E}">
        <p14:creationId xmlns:p14="http://schemas.microsoft.com/office/powerpoint/2010/main" val="219392522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Parallelschaltung von Widerständen</a:t>
            </a:r>
            <a:endParaRPr lang="de-DE" dirty="0"/>
          </a:p>
        </p:txBody>
      </p:sp>
      <p:sp>
        <p:nvSpPr>
          <p:cNvPr id="3" name="Inhaltsplatzhalter 2"/>
          <p:cNvSpPr>
            <a:spLocks noGrp="1"/>
          </p:cNvSpPr>
          <p:nvPr>
            <p:ph idx="1"/>
          </p:nvPr>
        </p:nvSpPr>
        <p:spPr/>
        <p:txBody>
          <a:bodyPr>
            <a:normAutofit/>
          </a:bodyPr>
          <a:lstStyle/>
          <a:p>
            <a:pPr marL="0" indent="0">
              <a:buNone/>
            </a:pPr>
            <a:endParaRPr lang="de-DE" dirty="0" smtClean="0"/>
          </a:p>
          <a:p>
            <a:pPr marL="0" indent="0">
              <a:buNone/>
            </a:pPr>
            <a:endParaRPr lang="de-DE" dirty="0"/>
          </a:p>
          <a:p>
            <a:pPr marL="0" indent="0">
              <a:buNone/>
            </a:pPr>
            <a:endParaRPr lang="de-DE" dirty="0" smtClean="0"/>
          </a:p>
          <a:p>
            <a:pPr marL="0" indent="0">
              <a:buNone/>
            </a:pPr>
            <a:r>
              <a:rPr lang="de-DE" dirty="0" smtClean="0"/>
              <a:t>Wieviel Strom fließt durch die Widerstände?</a:t>
            </a:r>
          </a:p>
          <a:p>
            <a:pPr marL="0" indent="0">
              <a:buNone/>
            </a:pPr>
            <a:r>
              <a:rPr lang="de-DE" dirty="0" err="1" smtClean="0"/>
              <a:t>I</a:t>
            </a:r>
            <a:r>
              <a:rPr lang="de-DE" baseline="-25000" dirty="0" err="1" smtClean="0"/>
              <a:t>ges</a:t>
            </a:r>
            <a:r>
              <a:rPr lang="de-DE" dirty="0" smtClean="0"/>
              <a:t> = 8,46 mA </a:t>
            </a:r>
            <a:r>
              <a:rPr lang="de-DE" i="1" dirty="0" smtClean="0">
                <a:latin typeface="Cambria Math"/>
              </a:rPr>
              <a:t/>
            </a:r>
            <a:br>
              <a:rPr lang="de-DE" i="1" dirty="0" smtClean="0">
                <a:latin typeface="Cambria Math"/>
              </a:rPr>
            </a:br>
            <a:r>
              <a:rPr lang="de-DE" dirty="0">
                <a:sym typeface="Wingdings" panose="05000000000000000000" pitchFamily="2" charset="2"/>
              </a:rPr>
              <a:t>	</a:t>
            </a:r>
            <a:r>
              <a:rPr lang="de-DE" dirty="0" smtClean="0">
                <a:sym typeface="Wingdings" panose="05000000000000000000" pitchFamily="2" charset="2"/>
              </a:rPr>
              <a:t>	</a:t>
            </a:r>
            <a:endParaRPr lang="de-DE" dirty="0"/>
          </a:p>
        </p:txBody>
      </p:sp>
      <p:sp>
        <p:nvSpPr>
          <p:cNvPr id="4" name="Fußzeilenplatzhalter 3"/>
          <p:cNvSpPr>
            <a:spLocks noGrp="1"/>
          </p:cNvSpPr>
          <p:nvPr>
            <p:ph type="ftr" sz="quarter" idx="11"/>
          </p:nvPr>
        </p:nvSpPr>
        <p:spPr/>
        <p:txBody>
          <a:bodyPr/>
          <a:lstStyle/>
          <a:p>
            <a:r>
              <a:rPr lang="de-DE" smtClean="0"/>
              <a:t>© 06-2017 Kleemann</a:t>
            </a:r>
            <a:endParaRPr lang="de-DE"/>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0144" y="1628800"/>
            <a:ext cx="4128441" cy="1765702"/>
          </a:xfrm>
          <a:prstGeom prst="rect">
            <a:avLst/>
          </a:prstGeom>
        </p:spPr>
      </p:pic>
    </p:spTree>
    <p:extLst>
      <p:ext uri="{BB962C8B-B14F-4D97-AF65-F5344CB8AC3E}">
        <p14:creationId xmlns:p14="http://schemas.microsoft.com/office/powerpoint/2010/main" val="346456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Parallelschaltung von Widerständen</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endParaRPr lang="de-DE" dirty="0" smtClean="0"/>
              </a:p>
              <a:p>
                <a:pPr marL="0" indent="0">
                  <a:buNone/>
                </a:pPr>
                <a:endParaRPr lang="de-DE" dirty="0"/>
              </a:p>
              <a:p>
                <a:pPr marL="0" indent="0">
                  <a:buNone/>
                </a:pPr>
                <a:endParaRPr lang="de-DE" dirty="0" smtClean="0"/>
              </a:p>
              <a:p>
                <a:pPr marL="0" indent="0">
                  <a:buNone/>
                </a:pPr>
                <a:r>
                  <a:rPr lang="de-DE" dirty="0" smtClean="0"/>
                  <a:t>Wieviel Strom fließt durch die Widerstände?</a:t>
                </a:r>
              </a:p>
              <a:p>
                <a:pPr marL="0" indent="0">
                  <a:buNone/>
                </a:pPr>
                <a:r>
                  <a:rPr lang="de-DE" dirty="0" err="1" smtClean="0"/>
                  <a:t>I</a:t>
                </a:r>
                <a:r>
                  <a:rPr lang="de-DE" baseline="-25000" dirty="0" err="1" smtClean="0"/>
                  <a:t>ges</a:t>
                </a:r>
                <a:r>
                  <a:rPr lang="de-DE" dirty="0" smtClean="0"/>
                  <a:t> = 8,46 mA </a:t>
                </a:r>
                <a:r>
                  <a:rPr lang="de-DE" i="1" dirty="0" smtClean="0">
                    <a:latin typeface="Cambria Math"/>
                  </a:rPr>
                  <a:t/>
                </a:r>
                <a:br>
                  <a:rPr lang="de-DE" i="1" dirty="0" smtClean="0">
                    <a:latin typeface="Cambria Math"/>
                  </a:rPr>
                </a:br>
                <a14:m>
                  <m:oMath xmlns:m="http://schemas.openxmlformats.org/officeDocument/2006/math">
                    <m:f>
                      <m:fPr>
                        <m:ctrlPr>
                          <a:rPr lang="de-DE" i="1" smtClean="0">
                            <a:latin typeface="Cambria Math"/>
                          </a:rPr>
                        </m:ctrlPr>
                      </m:fPr>
                      <m:num>
                        <m:r>
                          <a:rPr lang="de-DE" b="0" i="1" smtClean="0">
                            <a:latin typeface="Cambria Math"/>
                          </a:rPr>
                          <m:t>𝑅</m:t>
                        </m:r>
                        <m:r>
                          <a:rPr lang="de-DE" b="0" i="1" smtClean="0">
                            <a:latin typeface="Cambria Math"/>
                          </a:rPr>
                          <m:t>1</m:t>
                        </m:r>
                      </m:num>
                      <m:den>
                        <m:r>
                          <a:rPr lang="de-DE" b="0" i="1" smtClean="0">
                            <a:latin typeface="Cambria Math"/>
                          </a:rPr>
                          <m:t>𝑅</m:t>
                        </m:r>
                        <m:r>
                          <a:rPr lang="de-DE" b="0" i="1" smtClean="0">
                            <a:latin typeface="Cambria Math"/>
                          </a:rPr>
                          <m:t>2</m:t>
                        </m:r>
                      </m:den>
                    </m:f>
                    <m:r>
                      <a:rPr lang="de-DE" b="0" i="1" smtClean="0">
                        <a:latin typeface="Cambria Math"/>
                      </a:rPr>
                      <m:t>= </m:t>
                    </m:r>
                  </m:oMath>
                </a14:m>
                <a:r>
                  <a:rPr lang="de-DE" dirty="0">
                    <a:sym typeface="Wingdings" panose="05000000000000000000" pitchFamily="2" charset="2"/>
                  </a:rPr>
                  <a:t>	</a:t>
                </a:r>
                <a:r>
                  <a:rPr lang="de-DE" dirty="0" smtClean="0">
                    <a:sym typeface="Wingdings" panose="05000000000000000000" pitchFamily="2" charset="2"/>
                  </a:rPr>
                  <a:t>	</a:t>
                </a:r>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144" y="1628800"/>
            <a:ext cx="4128441" cy="1765702"/>
          </a:xfrm>
          <a:prstGeom prst="rect">
            <a:avLst/>
          </a:prstGeom>
        </p:spPr>
      </p:pic>
    </p:spTree>
    <p:extLst>
      <p:ext uri="{BB962C8B-B14F-4D97-AF65-F5344CB8AC3E}">
        <p14:creationId xmlns:p14="http://schemas.microsoft.com/office/powerpoint/2010/main" val="404233427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Parallelschaltung von Widerständen</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endParaRPr lang="de-DE" dirty="0" smtClean="0"/>
              </a:p>
              <a:p>
                <a:pPr marL="0" indent="0">
                  <a:buNone/>
                </a:pPr>
                <a:endParaRPr lang="de-DE" dirty="0"/>
              </a:p>
              <a:p>
                <a:pPr marL="0" indent="0">
                  <a:buNone/>
                </a:pPr>
                <a:endParaRPr lang="de-DE" dirty="0" smtClean="0"/>
              </a:p>
              <a:p>
                <a:pPr marL="0" indent="0">
                  <a:buNone/>
                </a:pPr>
                <a:r>
                  <a:rPr lang="de-DE" dirty="0" smtClean="0"/>
                  <a:t>Wieviel Strom fließt durch die Widerstände?</a:t>
                </a:r>
              </a:p>
              <a:p>
                <a:pPr marL="0" indent="0">
                  <a:buNone/>
                </a:pPr>
                <a:r>
                  <a:rPr lang="de-DE" dirty="0" err="1" smtClean="0"/>
                  <a:t>I</a:t>
                </a:r>
                <a:r>
                  <a:rPr lang="de-DE" baseline="-25000" dirty="0" err="1" smtClean="0"/>
                  <a:t>ges</a:t>
                </a:r>
                <a:r>
                  <a:rPr lang="de-DE" dirty="0" smtClean="0"/>
                  <a:t> = 8,46 mA </a:t>
                </a:r>
                <a:r>
                  <a:rPr lang="de-DE" i="1" dirty="0" smtClean="0">
                    <a:latin typeface="Cambria Math"/>
                  </a:rPr>
                  <a:t/>
                </a:r>
                <a:br>
                  <a:rPr lang="de-DE" i="1" dirty="0" smtClean="0">
                    <a:latin typeface="Cambria Math"/>
                  </a:rPr>
                </a:br>
                <a14:m>
                  <m:oMath xmlns:m="http://schemas.openxmlformats.org/officeDocument/2006/math">
                    <m:f>
                      <m:fPr>
                        <m:ctrlPr>
                          <a:rPr lang="de-DE" i="1" smtClean="0">
                            <a:latin typeface="Cambria Math"/>
                          </a:rPr>
                        </m:ctrlPr>
                      </m:fPr>
                      <m:num>
                        <m:r>
                          <a:rPr lang="de-DE" b="0" i="1" smtClean="0">
                            <a:latin typeface="Cambria Math"/>
                          </a:rPr>
                          <m:t>𝑅</m:t>
                        </m:r>
                        <m:r>
                          <a:rPr lang="de-DE" b="0" i="1" smtClean="0">
                            <a:latin typeface="Cambria Math"/>
                          </a:rPr>
                          <m:t>1</m:t>
                        </m:r>
                      </m:num>
                      <m:den>
                        <m:r>
                          <a:rPr lang="de-DE" b="0" i="1" smtClean="0">
                            <a:latin typeface="Cambria Math"/>
                          </a:rPr>
                          <m:t>𝑅</m:t>
                        </m:r>
                        <m:r>
                          <a:rPr lang="de-DE" b="0" i="1" smtClean="0">
                            <a:latin typeface="Cambria Math"/>
                          </a:rPr>
                          <m:t>2</m:t>
                        </m:r>
                      </m:den>
                    </m:f>
                    <m:r>
                      <a:rPr lang="de-DE" b="0" i="1" smtClean="0">
                        <a:latin typeface="Cambria Math"/>
                      </a:rPr>
                      <m:t>= </m:t>
                    </m:r>
                    <m:f>
                      <m:fPr>
                        <m:ctrlPr>
                          <a:rPr lang="de-DE" b="0" i="1" smtClean="0">
                            <a:latin typeface="Cambria Math"/>
                          </a:rPr>
                        </m:ctrlPr>
                      </m:fPr>
                      <m:num>
                        <m:r>
                          <a:rPr lang="de-DE" b="0" i="1" smtClean="0">
                            <a:latin typeface="Cambria Math"/>
                          </a:rPr>
                          <m:t>4,58</m:t>
                        </m:r>
                      </m:num>
                      <m:den>
                        <m:r>
                          <a:rPr lang="de-DE" b="0" i="1" smtClean="0">
                            <a:latin typeface="Cambria Math"/>
                          </a:rPr>
                          <m:t>1</m:t>
                        </m:r>
                      </m:den>
                    </m:f>
                  </m:oMath>
                </a14:m>
                <a:r>
                  <a:rPr lang="de-DE" dirty="0" smtClean="0"/>
                  <a:t> 	</a:t>
                </a:r>
                <a:r>
                  <a:rPr lang="de-DE" dirty="0" smtClean="0">
                    <a:sym typeface="Wingdings" panose="05000000000000000000" pitchFamily="2" charset="2"/>
                  </a:rPr>
                  <a:t> I</a:t>
                </a:r>
                <a:r>
                  <a:rPr lang="de-DE" baseline="-25000" dirty="0" smtClean="0">
                    <a:sym typeface="Wingdings" panose="05000000000000000000" pitchFamily="2" charset="2"/>
                  </a:rPr>
                  <a:t>R2</a:t>
                </a:r>
                <a:r>
                  <a:rPr lang="de-DE" dirty="0" smtClean="0">
                    <a:sym typeface="Wingdings" panose="05000000000000000000" pitchFamily="2" charset="2"/>
                  </a:rPr>
                  <a:t> = </a:t>
                </a:r>
                <a:r>
                  <a:rPr lang="de-DE" dirty="0">
                    <a:sym typeface="Wingdings" panose="05000000000000000000" pitchFamily="2" charset="2"/>
                  </a:rPr>
                  <a:t>	</a:t>
                </a:r>
                <a:r>
                  <a:rPr lang="de-DE" dirty="0" smtClean="0">
                    <a:sym typeface="Wingdings" panose="05000000000000000000" pitchFamily="2" charset="2"/>
                  </a:rPr>
                  <a:t>	</a:t>
                </a:r>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144" y="1628800"/>
            <a:ext cx="4128441" cy="1765702"/>
          </a:xfrm>
          <a:prstGeom prst="rect">
            <a:avLst/>
          </a:prstGeom>
        </p:spPr>
      </p:pic>
    </p:spTree>
    <p:extLst>
      <p:ext uri="{BB962C8B-B14F-4D97-AF65-F5344CB8AC3E}">
        <p14:creationId xmlns:p14="http://schemas.microsoft.com/office/powerpoint/2010/main" val="331643832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Parallelschaltung von Widerständen</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endParaRPr lang="de-DE" dirty="0" smtClean="0"/>
              </a:p>
              <a:p>
                <a:pPr marL="0" indent="0">
                  <a:buNone/>
                </a:pPr>
                <a:endParaRPr lang="de-DE" dirty="0"/>
              </a:p>
              <a:p>
                <a:pPr marL="0" indent="0">
                  <a:buNone/>
                </a:pPr>
                <a:endParaRPr lang="de-DE" dirty="0" smtClean="0"/>
              </a:p>
              <a:p>
                <a:pPr marL="0" indent="0">
                  <a:buNone/>
                </a:pPr>
                <a:r>
                  <a:rPr lang="de-DE" dirty="0" smtClean="0"/>
                  <a:t>Wieviel Strom fließt durch die Widerstände?</a:t>
                </a:r>
              </a:p>
              <a:p>
                <a:pPr marL="0" indent="0">
                  <a:buNone/>
                </a:pPr>
                <a:r>
                  <a:rPr lang="de-DE" dirty="0" err="1" smtClean="0"/>
                  <a:t>I</a:t>
                </a:r>
                <a:r>
                  <a:rPr lang="de-DE" baseline="-25000" dirty="0" err="1" smtClean="0"/>
                  <a:t>ges</a:t>
                </a:r>
                <a:r>
                  <a:rPr lang="de-DE" dirty="0" smtClean="0"/>
                  <a:t> = 8,46 mA </a:t>
                </a:r>
                <a:r>
                  <a:rPr lang="de-DE" i="1" dirty="0" smtClean="0">
                    <a:latin typeface="Cambria Math"/>
                  </a:rPr>
                  <a:t/>
                </a:r>
                <a:br>
                  <a:rPr lang="de-DE" i="1" dirty="0" smtClean="0">
                    <a:latin typeface="Cambria Math"/>
                  </a:rPr>
                </a:br>
                <a14:m>
                  <m:oMath xmlns:m="http://schemas.openxmlformats.org/officeDocument/2006/math">
                    <m:f>
                      <m:fPr>
                        <m:ctrlPr>
                          <a:rPr lang="de-DE" i="1" smtClean="0">
                            <a:latin typeface="Cambria Math"/>
                          </a:rPr>
                        </m:ctrlPr>
                      </m:fPr>
                      <m:num>
                        <m:r>
                          <a:rPr lang="de-DE" b="0" i="1" smtClean="0">
                            <a:latin typeface="Cambria Math"/>
                          </a:rPr>
                          <m:t>𝑅</m:t>
                        </m:r>
                        <m:r>
                          <a:rPr lang="de-DE" b="0" i="1" smtClean="0">
                            <a:latin typeface="Cambria Math"/>
                          </a:rPr>
                          <m:t>1</m:t>
                        </m:r>
                      </m:num>
                      <m:den>
                        <m:r>
                          <a:rPr lang="de-DE" b="0" i="1" smtClean="0">
                            <a:latin typeface="Cambria Math"/>
                          </a:rPr>
                          <m:t>𝑅</m:t>
                        </m:r>
                        <m:r>
                          <a:rPr lang="de-DE" b="0" i="1" smtClean="0">
                            <a:latin typeface="Cambria Math"/>
                          </a:rPr>
                          <m:t>2</m:t>
                        </m:r>
                      </m:den>
                    </m:f>
                    <m:r>
                      <a:rPr lang="de-DE" b="0" i="1" smtClean="0">
                        <a:latin typeface="Cambria Math"/>
                      </a:rPr>
                      <m:t>= </m:t>
                    </m:r>
                    <m:f>
                      <m:fPr>
                        <m:ctrlPr>
                          <a:rPr lang="de-DE" b="0" i="1" smtClean="0">
                            <a:latin typeface="Cambria Math"/>
                          </a:rPr>
                        </m:ctrlPr>
                      </m:fPr>
                      <m:num>
                        <m:r>
                          <a:rPr lang="de-DE" b="0" i="1" smtClean="0">
                            <a:latin typeface="Cambria Math"/>
                          </a:rPr>
                          <m:t>4,58</m:t>
                        </m:r>
                      </m:num>
                      <m:den>
                        <m:r>
                          <a:rPr lang="de-DE" b="0" i="1" smtClean="0">
                            <a:latin typeface="Cambria Math"/>
                          </a:rPr>
                          <m:t>1</m:t>
                        </m:r>
                      </m:den>
                    </m:f>
                  </m:oMath>
                </a14:m>
                <a:r>
                  <a:rPr lang="de-DE" dirty="0" smtClean="0"/>
                  <a:t> 	</a:t>
                </a:r>
                <a:r>
                  <a:rPr lang="de-DE" dirty="0" smtClean="0">
                    <a:sym typeface="Wingdings" panose="05000000000000000000" pitchFamily="2" charset="2"/>
                  </a:rPr>
                  <a:t> I</a:t>
                </a:r>
                <a:r>
                  <a:rPr lang="de-DE" baseline="-25000" dirty="0" smtClean="0">
                    <a:sym typeface="Wingdings" panose="05000000000000000000" pitchFamily="2" charset="2"/>
                  </a:rPr>
                  <a:t>R2</a:t>
                </a:r>
                <a:r>
                  <a:rPr lang="de-DE" dirty="0" smtClean="0">
                    <a:sym typeface="Wingdings" panose="05000000000000000000" pitchFamily="2" charset="2"/>
                  </a:rPr>
                  <a:t> = 8,46 mA :  5,58 = </a:t>
                </a:r>
                <a:r>
                  <a:rPr lang="de-DE" dirty="0">
                    <a:sym typeface="Wingdings" panose="05000000000000000000" pitchFamily="2" charset="2"/>
                  </a:rPr>
                  <a:t>	</a:t>
                </a:r>
                <a:r>
                  <a:rPr lang="de-DE" dirty="0" smtClean="0">
                    <a:sym typeface="Wingdings" panose="05000000000000000000" pitchFamily="2" charset="2"/>
                  </a:rPr>
                  <a:t>	</a:t>
                </a:r>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144" y="1628800"/>
            <a:ext cx="4128441" cy="1765702"/>
          </a:xfrm>
          <a:prstGeom prst="rect">
            <a:avLst/>
          </a:prstGeom>
        </p:spPr>
      </p:pic>
    </p:spTree>
    <p:extLst>
      <p:ext uri="{BB962C8B-B14F-4D97-AF65-F5344CB8AC3E}">
        <p14:creationId xmlns:p14="http://schemas.microsoft.com/office/powerpoint/2010/main" val="287802461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Parallelschaltung von Widerständen</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endParaRPr lang="de-DE" dirty="0" smtClean="0"/>
              </a:p>
              <a:p>
                <a:pPr marL="0" indent="0">
                  <a:buNone/>
                </a:pPr>
                <a:endParaRPr lang="de-DE" dirty="0"/>
              </a:p>
              <a:p>
                <a:pPr marL="0" indent="0">
                  <a:buNone/>
                </a:pPr>
                <a:endParaRPr lang="de-DE" dirty="0" smtClean="0"/>
              </a:p>
              <a:p>
                <a:pPr marL="0" indent="0">
                  <a:buNone/>
                </a:pPr>
                <a:r>
                  <a:rPr lang="de-DE" dirty="0" smtClean="0"/>
                  <a:t>Wieviel Strom fließt durch die Widerstände?</a:t>
                </a:r>
              </a:p>
              <a:p>
                <a:pPr marL="0" indent="0">
                  <a:buNone/>
                </a:pPr>
                <a:r>
                  <a:rPr lang="de-DE" dirty="0" err="1" smtClean="0"/>
                  <a:t>I</a:t>
                </a:r>
                <a:r>
                  <a:rPr lang="de-DE" baseline="-25000" dirty="0" err="1" smtClean="0"/>
                  <a:t>ges</a:t>
                </a:r>
                <a:r>
                  <a:rPr lang="de-DE" dirty="0" smtClean="0"/>
                  <a:t> = 8,46 mA </a:t>
                </a:r>
                <a:r>
                  <a:rPr lang="de-DE" i="1" dirty="0" smtClean="0">
                    <a:latin typeface="Cambria Math"/>
                  </a:rPr>
                  <a:t/>
                </a:r>
                <a:br>
                  <a:rPr lang="de-DE" i="1" dirty="0" smtClean="0">
                    <a:latin typeface="Cambria Math"/>
                  </a:rPr>
                </a:br>
                <a14:m>
                  <m:oMath xmlns:m="http://schemas.openxmlformats.org/officeDocument/2006/math">
                    <m:f>
                      <m:fPr>
                        <m:ctrlPr>
                          <a:rPr lang="de-DE" i="1" smtClean="0">
                            <a:latin typeface="Cambria Math"/>
                          </a:rPr>
                        </m:ctrlPr>
                      </m:fPr>
                      <m:num>
                        <m:r>
                          <a:rPr lang="de-DE" b="0" i="1" smtClean="0">
                            <a:latin typeface="Cambria Math"/>
                          </a:rPr>
                          <m:t>𝑅</m:t>
                        </m:r>
                        <m:r>
                          <a:rPr lang="de-DE" b="0" i="1" smtClean="0">
                            <a:latin typeface="Cambria Math"/>
                          </a:rPr>
                          <m:t>1</m:t>
                        </m:r>
                      </m:num>
                      <m:den>
                        <m:r>
                          <a:rPr lang="de-DE" b="0" i="1" smtClean="0">
                            <a:latin typeface="Cambria Math"/>
                          </a:rPr>
                          <m:t>𝑅</m:t>
                        </m:r>
                        <m:r>
                          <a:rPr lang="de-DE" b="0" i="1" smtClean="0">
                            <a:latin typeface="Cambria Math"/>
                          </a:rPr>
                          <m:t>2</m:t>
                        </m:r>
                      </m:den>
                    </m:f>
                    <m:r>
                      <a:rPr lang="de-DE" b="0" i="1" smtClean="0">
                        <a:latin typeface="Cambria Math"/>
                      </a:rPr>
                      <m:t>= </m:t>
                    </m:r>
                    <m:f>
                      <m:fPr>
                        <m:ctrlPr>
                          <a:rPr lang="de-DE" b="0" i="1" smtClean="0">
                            <a:latin typeface="Cambria Math"/>
                          </a:rPr>
                        </m:ctrlPr>
                      </m:fPr>
                      <m:num>
                        <m:r>
                          <a:rPr lang="de-DE" b="0" i="1" smtClean="0">
                            <a:latin typeface="Cambria Math"/>
                          </a:rPr>
                          <m:t>4,58</m:t>
                        </m:r>
                      </m:num>
                      <m:den>
                        <m:r>
                          <a:rPr lang="de-DE" b="0" i="1" smtClean="0">
                            <a:latin typeface="Cambria Math"/>
                          </a:rPr>
                          <m:t>1</m:t>
                        </m:r>
                      </m:den>
                    </m:f>
                  </m:oMath>
                </a14:m>
                <a:r>
                  <a:rPr lang="de-DE" dirty="0" smtClean="0"/>
                  <a:t> 	</a:t>
                </a:r>
                <a:r>
                  <a:rPr lang="de-DE" dirty="0" smtClean="0">
                    <a:sym typeface="Wingdings" panose="05000000000000000000" pitchFamily="2" charset="2"/>
                  </a:rPr>
                  <a:t> I</a:t>
                </a:r>
                <a:r>
                  <a:rPr lang="de-DE" baseline="-25000" dirty="0" smtClean="0">
                    <a:sym typeface="Wingdings" panose="05000000000000000000" pitchFamily="2" charset="2"/>
                  </a:rPr>
                  <a:t>R2</a:t>
                </a:r>
                <a:r>
                  <a:rPr lang="de-DE" dirty="0" smtClean="0">
                    <a:sym typeface="Wingdings" panose="05000000000000000000" pitchFamily="2" charset="2"/>
                  </a:rPr>
                  <a:t> = 8,46 mA :  5,58 = 1,54 mA</a:t>
                </a:r>
              </a:p>
              <a:p>
                <a:pPr marL="0" indent="0">
                  <a:buNone/>
                </a:pPr>
                <a:r>
                  <a:rPr lang="de-DE" dirty="0">
                    <a:sym typeface="Wingdings" panose="05000000000000000000" pitchFamily="2" charset="2"/>
                  </a:rPr>
                  <a:t>	</a:t>
                </a:r>
                <a:r>
                  <a:rPr lang="de-DE" dirty="0" smtClean="0">
                    <a:sym typeface="Wingdings" panose="05000000000000000000" pitchFamily="2" charset="2"/>
                  </a:rPr>
                  <a:t>	</a:t>
                </a:r>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144" y="1628800"/>
            <a:ext cx="4128441" cy="1765702"/>
          </a:xfrm>
          <a:prstGeom prst="rect">
            <a:avLst/>
          </a:prstGeom>
        </p:spPr>
      </p:pic>
    </p:spTree>
    <p:extLst>
      <p:ext uri="{BB962C8B-B14F-4D97-AF65-F5344CB8AC3E}">
        <p14:creationId xmlns:p14="http://schemas.microsoft.com/office/powerpoint/2010/main" val="377657221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Parallelschaltung von Widerständen</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endParaRPr lang="de-DE" dirty="0" smtClean="0"/>
              </a:p>
              <a:p>
                <a:pPr marL="0" indent="0">
                  <a:buNone/>
                </a:pPr>
                <a:endParaRPr lang="de-DE" dirty="0"/>
              </a:p>
              <a:p>
                <a:pPr marL="0" indent="0">
                  <a:buNone/>
                </a:pPr>
                <a:endParaRPr lang="de-DE" dirty="0" smtClean="0"/>
              </a:p>
              <a:p>
                <a:pPr marL="0" indent="0">
                  <a:buNone/>
                </a:pPr>
                <a:r>
                  <a:rPr lang="de-DE" dirty="0" smtClean="0"/>
                  <a:t>Wieviel Strom fließt durch die Widerstände?</a:t>
                </a:r>
              </a:p>
              <a:p>
                <a:pPr marL="0" indent="0">
                  <a:buNone/>
                </a:pPr>
                <a:r>
                  <a:rPr lang="de-DE" dirty="0" err="1" smtClean="0"/>
                  <a:t>I</a:t>
                </a:r>
                <a:r>
                  <a:rPr lang="de-DE" baseline="-25000" dirty="0" err="1" smtClean="0"/>
                  <a:t>ges</a:t>
                </a:r>
                <a:r>
                  <a:rPr lang="de-DE" dirty="0" smtClean="0"/>
                  <a:t> = 8,46 mA </a:t>
                </a:r>
                <a:r>
                  <a:rPr lang="de-DE" i="1" dirty="0" smtClean="0">
                    <a:latin typeface="Cambria Math"/>
                  </a:rPr>
                  <a:t/>
                </a:r>
                <a:br>
                  <a:rPr lang="de-DE" i="1" dirty="0" smtClean="0">
                    <a:latin typeface="Cambria Math"/>
                  </a:rPr>
                </a:br>
                <a14:m>
                  <m:oMath xmlns:m="http://schemas.openxmlformats.org/officeDocument/2006/math">
                    <m:f>
                      <m:fPr>
                        <m:ctrlPr>
                          <a:rPr lang="de-DE" i="1" smtClean="0">
                            <a:latin typeface="Cambria Math"/>
                          </a:rPr>
                        </m:ctrlPr>
                      </m:fPr>
                      <m:num>
                        <m:r>
                          <a:rPr lang="de-DE" b="0" i="1" smtClean="0">
                            <a:latin typeface="Cambria Math"/>
                          </a:rPr>
                          <m:t>𝑅</m:t>
                        </m:r>
                        <m:r>
                          <a:rPr lang="de-DE" b="0" i="1" smtClean="0">
                            <a:latin typeface="Cambria Math"/>
                          </a:rPr>
                          <m:t>1</m:t>
                        </m:r>
                      </m:num>
                      <m:den>
                        <m:r>
                          <a:rPr lang="de-DE" b="0" i="1" smtClean="0">
                            <a:latin typeface="Cambria Math"/>
                          </a:rPr>
                          <m:t>𝑅</m:t>
                        </m:r>
                        <m:r>
                          <a:rPr lang="de-DE" b="0" i="1" smtClean="0">
                            <a:latin typeface="Cambria Math"/>
                          </a:rPr>
                          <m:t>2</m:t>
                        </m:r>
                      </m:den>
                    </m:f>
                    <m:r>
                      <a:rPr lang="de-DE" b="0" i="1" smtClean="0">
                        <a:latin typeface="Cambria Math"/>
                      </a:rPr>
                      <m:t>= </m:t>
                    </m:r>
                    <m:f>
                      <m:fPr>
                        <m:ctrlPr>
                          <a:rPr lang="de-DE" b="0" i="1" smtClean="0">
                            <a:latin typeface="Cambria Math"/>
                          </a:rPr>
                        </m:ctrlPr>
                      </m:fPr>
                      <m:num>
                        <m:r>
                          <a:rPr lang="de-DE" b="0" i="1" smtClean="0">
                            <a:latin typeface="Cambria Math"/>
                          </a:rPr>
                          <m:t>4,58</m:t>
                        </m:r>
                      </m:num>
                      <m:den>
                        <m:r>
                          <a:rPr lang="de-DE" b="0" i="1" smtClean="0">
                            <a:latin typeface="Cambria Math"/>
                          </a:rPr>
                          <m:t>1</m:t>
                        </m:r>
                      </m:den>
                    </m:f>
                  </m:oMath>
                </a14:m>
                <a:r>
                  <a:rPr lang="de-DE" dirty="0" smtClean="0"/>
                  <a:t> 	</a:t>
                </a:r>
                <a:r>
                  <a:rPr lang="de-DE" dirty="0" smtClean="0">
                    <a:sym typeface="Wingdings" panose="05000000000000000000" pitchFamily="2" charset="2"/>
                  </a:rPr>
                  <a:t> I</a:t>
                </a:r>
                <a:r>
                  <a:rPr lang="de-DE" baseline="-25000" dirty="0" smtClean="0">
                    <a:sym typeface="Wingdings" panose="05000000000000000000" pitchFamily="2" charset="2"/>
                  </a:rPr>
                  <a:t>R2</a:t>
                </a:r>
                <a:r>
                  <a:rPr lang="de-DE" dirty="0" smtClean="0">
                    <a:sym typeface="Wingdings" panose="05000000000000000000" pitchFamily="2" charset="2"/>
                  </a:rPr>
                  <a:t> = 8,46 mA :  5,58 = 1,54 mA</a:t>
                </a:r>
              </a:p>
              <a:p>
                <a:pPr marL="0" indent="0">
                  <a:buNone/>
                </a:pPr>
                <a:r>
                  <a:rPr lang="de-DE" dirty="0">
                    <a:sym typeface="Wingdings" panose="05000000000000000000" pitchFamily="2" charset="2"/>
                  </a:rPr>
                  <a:t>	</a:t>
                </a:r>
                <a:r>
                  <a:rPr lang="de-DE" dirty="0" smtClean="0">
                    <a:sym typeface="Wingdings" panose="05000000000000000000" pitchFamily="2" charset="2"/>
                  </a:rPr>
                  <a:t>	 I</a:t>
                </a:r>
                <a:r>
                  <a:rPr lang="de-DE" baseline="-25000" dirty="0" smtClean="0">
                    <a:sym typeface="Wingdings" panose="05000000000000000000" pitchFamily="2" charset="2"/>
                  </a:rPr>
                  <a:t>R1</a:t>
                </a:r>
                <a:r>
                  <a:rPr lang="de-DE" dirty="0" smtClean="0">
                    <a:sym typeface="Wingdings" panose="05000000000000000000" pitchFamily="2" charset="2"/>
                  </a:rPr>
                  <a:t> =</a:t>
                </a:r>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144" y="1628800"/>
            <a:ext cx="4128441" cy="1765702"/>
          </a:xfrm>
          <a:prstGeom prst="rect">
            <a:avLst/>
          </a:prstGeom>
        </p:spPr>
      </p:pic>
    </p:spTree>
    <p:extLst>
      <p:ext uri="{BB962C8B-B14F-4D97-AF65-F5344CB8AC3E}">
        <p14:creationId xmlns:p14="http://schemas.microsoft.com/office/powerpoint/2010/main" val="26851500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Parallelschaltung von Widerständen</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endParaRPr lang="de-DE" dirty="0" smtClean="0"/>
              </a:p>
              <a:p>
                <a:pPr marL="0" indent="0">
                  <a:buNone/>
                </a:pPr>
                <a:endParaRPr lang="de-DE" dirty="0"/>
              </a:p>
              <a:p>
                <a:pPr marL="0" indent="0">
                  <a:buNone/>
                </a:pPr>
                <a:endParaRPr lang="de-DE" dirty="0" smtClean="0"/>
              </a:p>
              <a:p>
                <a:pPr marL="0" indent="0">
                  <a:buNone/>
                </a:pPr>
                <a:r>
                  <a:rPr lang="de-DE" dirty="0" smtClean="0"/>
                  <a:t>Wieviel Strom fließt durch die Widerstände?</a:t>
                </a:r>
              </a:p>
              <a:p>
                <a:pPr marL="0" indent="0">
                  <a:buNone/>
                </a:pPr>
                <a:r>
                  <a:rPr lang="de-DE" dirty="0" err="1" smtClean="0"/>
                  <a:t>I</a:t>
                </a:r>
                <a:r>
                  <a:rPr lang="de-DE" baseline="-25000" dirty="0" err="1" smtClean="0"/>
                  <a:t>ges</a:t>
                </a:r>
                <a:r>
                  <a:rPr lang="de-DE" dirty="0" smtClean="0"/>
                  <a:t> = 8,46 mA </a:t>
                </a:r>
                <a:r>
                  <a:rPr lang="de-DE" i="1" dirty="0" smtClean="0">
                    <a:latin typeface="Cambria Math"/>
                  </a:rPr>
                  <a:t/>
                </a:r>
                <a:br>
                  <a:rPr lang="de-DE" i="1" dirty="0" smtClean="0">
                    <a:latin typeface="Cambria Math"/>
                  </a:rPr>
                </a:br>
                <a14:m>
                  <m:oMath xmlns:m="http://schemas.openxmlformats.org/officeDocument/2006/math">
                    <m:f>
                      <m:fPr>
                        <m:ctrlPr>
                          <a:rPr lang="de-DE" i="1" smtClean="0">
                            <a:latin typeface="Cambria Math"/>
                          </a:rPr>
                        </m:ctrlPr>
                      </m:fPr>
                      <m:num>
                        <m:r>
                          <a:rPr lang="de-DE" b="0" i="1" smtClean="0">
                            <a:latin typeface="Cambria Math"/>
                          </a:rPr>
                          <m:t>𝑅</m:t>
                        </m:r>
                        <m:r>
                          <a:rPr lang="de-DE" b="0" i="1" smtClean="0">
                            <a:latin typeface="Cambria Math"/>
                          </a:rPr>
                          <m:t>1</m:t>
                        </m:r>
                      </m:num>
                      <m:den>
                        <m:r>
                          <a:rPr lang="de-DE" b="0" i="1" smtClean="0">
                            <a:latin typeface="Cambria Math"/>
                          </a:rPr>
                          <m:t>𝑅</m:t>
                        </m:r>
                        <m:r>
                          <a:rPr lang="de-DE" b="0" i="1" smtClean="0">
                            <a:latin typeface="Cambria Math"/>
                          </a:rPr>
                          <m:t>2</m:t>
                        </m:r>
                      </m:den>
                    </m:f>
                    <m:r>
                      <a:rPr lang="de-DE" b="0" i="1" smtClean="0">
                        <a:latin typeface="Cambria Math"/>
                      </a:rPr>
                      <m:t>= </m:t>
                    </m:r>
                    <m:f>
                      <m:fPr>
                        <m:ctrlPr>
                          <a:rPr lang="de-DE" b="0" i="1" smtClean="0">
                            <a:latin typeface="Cambria Math"/>
                          </a:rPr>
                        </m:ctrlPr>
                      </m:fPr>
                      <m:num>
                        <m:r>
                          <a:rPr lang="de-DE" b="0" i="1" smtClean="0">
                            <a:latin typeface="Cambria Math"/>
                          </a:rPr>
                          <m:t>4,58</m:t>
                        </m:r>
                      </m:num>
                      <m:den>
                        <m:r>
                          <a:rPr lang="de-DE" b="0" i="1" smtClean="0">
                            <a:latin typeface="Cambria Math"/>
                          </a:rPr>
                          <m:t>1</m:t>
                        </m:r>
                      </m:den>
                    </m:f>
                  </m:oMath>
                </a14:m>
                <a:r>
                  <a:rPr lang="de-DE" dirty="0" smtClean="0"/>
                  <a:t> 	</a:t>
                </a:r>
                <a:r>
                  <a:rPr lang="de-DE" dirty="0" smtClean="0">
                    <a:sym typeface="Wingdings" panose="05000000000000000000" pitchFamily="2" charset="2"/>
                  </a:rPr>
                  <a:t> I</a:t>
                </a:r>
                <a:r>
                  <a:rPr lang="de-DE" baseline="-25000" dirty="0" smtClean="0">
                    <a:sym typeface="Wingdings" panose="05000000000000000000" pitchFamily="2" charset="2"/>
                  </a:rPr>
                  <a:t>R2</a:t>
                </a:r>
                <a:r>
                  <a:rPr lang="de-DE" dirty="0" smtClean="0">
                    <a:sym typeface="Wingdings" panose="05000000000000000000" pitchFamily="2" charset="2"/>
                  </a:rPr>
                  <a:t> = 8,46 mA :  5,58 = 1,54 mA</a:t>
                </a:r>
              </a:p>
              <a:p>
                <a:pPr marL="0" indent="0">
                  <a:buNone/>
                </a:pPr>
                <a:r>
                  <a:rPr lang="de-DE" dirty="0">
                    <a:sym typeface="Wingdings" panose="05000000000000000000" pitchFamily="2" charset="2"/>
                  </a:rPr>
                  <a:t>	</a:t>
                </a:r>
                <a:r>
                  <a:rPr lang="de-DE" dirty="0" smtClean="0">
                    <a:sym typeface="Wingdings" panose="05000000000000000000" pitchFamily="2" charset="2"/>
                  </a:rPr>
                  <a:t>	 I</a:t>
                </a:r>
                <a:r>
                  <a:rPr lang="de-DE" baseline="-25000" dirty="0" smtClean="0">
                    <a:sym typeface="Wingdings" panose="05000000000000000000" pitchFamily="2" charset="2"/>
                  </a:rPr>
                  <a:t>R1</a:t>
                </a:r>
                <a:r>
                  <a:rPr lang="de-DE" dirty="0" smtClean="0">
                    <a:sym typeface="Wingdings" panose="05000000000000000000" pitchFamily="2" charset="2"/>
                  </a:rPr>
                  <a:t> = 1,54 mA * 4,58 =</a:t>
                </a:r>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144" y="1628800"/>
            <a:ext cx="4128441" cy="1765702"/>
          </a:xfrm>
          <a:prstGeom prst="rect">
            <a:avLst/>
          </a:prstGeom>
        </p:spPr>
      </p:pic>
    </p:spTree>
    <p:extLst>
      <p:ext uri="{BB962C8B-B14F-4D97-AF65-F5344CB8AC3E}">
        <p14:creationId xmlns:p14="http://schemas.microsoft.com/office/powerpoint/2010/main" val="113515470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Parallelschaltung von Widerständen</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endParaRPr lang="de-DE" dirty="0" smtClean="0"/>
              </a:p>
              <a:p>
                <a:pPr marL="0" indent="0">
                  <a:buNone/>
                </a:pPr>
                <a:endParaRPr lang="de-DE" dirty="0"/>
              </a:p>
              <a:p>
                <a:pPr marL="0" indent="0">
                  <a:buNone/>
                </a:pPr>
                <a:endParaRPr lang="de-DE" dirty="0" smtClean="0"/>
              </a:p>
              <a:p>
                <a:pPr marL="0" indent="0">
                  <a:buNone/>
                </a:pPr>
                <a:r>
                  <a:rPr lang="de-DE" dirty="0" smtClean="0"/>
                  <a:t>Wieviel Strom fließt durch die Widerstände?</a:t>
                </a:r>
              </a:p>
              <a:p>
                <a:pPr marL="0" indent="0">
                  <a:buNone/>
                </a:pPr>
                <a:r>
                  <a:rPr lang="de-DE" dirty="0" err="1" smtClean="0"/>
                  <a:t>I</a:t>
                </a:r>
                <a:r>
                  <a:rPr lang="de-DE" baseline="-25000" dirty="0" err="1" smtClean="0"/>
                  <a:t>ges</a:t>
                </a:r>
                <a:r>
                  <a:rPr lang="de-DE" dirty="0" smtClean="0"/>
                  <a:t> = 8,46 mA </a:t>
                </a:r>
                <a:r>
                  <a:rPr lang="de-DE" i="1" dirty="0" smtClean="0">
                    <a:latin typeface="Cambria Math"/>
                  </a:rPr>
                  <a:t/>
                </a:r>
                <a:br>
                  <a:rPr lang="de-DE" i="1" dirty="0" smtClean="0">
                    <a:latin typeface="Cambria Math"/>
                  </a:rPr>
                </a:br>
                <a14:m>
                  <m:oMath xmlns:m="http://schemas.openxmlformats.org/officeDocument/2006/math">
                    <m:f>
                      <m:fPr>
                        <m:ctrlPr>
                          <a:rPr lang="de-DE" i="1" smtClean="0">
                            <a:latin typeface="Cambria Math"/>
                          </a:rPr>
                        </m:ctrlPr>
                      </m:fPr>
                      <m:num>
                        <m:r>
                          <a:rPr lang="de-DE" b="0" i="1" smtClean="0">
                            <a:latin typeface="Cambria Math"/>
                          </a:rPr>
                          <m:t>𝑅</m:t>
                        </m:r>
                        <m:r>
                          <a:rPr lang="de-DE" b="0" i="1" smtClean="0">
                            <a:latin typeface="Cambria Math"/>
                          </a:rPr>
                          <m:t>1</m:t>
                        </m:r>
                      </m:num>
                      <m:den>
                        <m:r>
                          <a:rPr lang="de-DE" b="0" i="1" smtClean="0">
                            <a:latin typeface="Cambria Math"/>
                          </a:rPr>
                          <m:t>𝑅</m:t>
                        </m:r>
                        <m:r>
                          <a:rPr lang="de-DE" b="0" i="1" smtClean="0">
                            <a:latin typeface="Cambria Math"/>
                          </a:rPr>
                          <m:t>2</m:t>
                        </m:r>
                      </m:den>
                    </m:f>
                    <m:r>
                      <a:rPr lang="de-DE" b="0" i="1" smtClean="0">
                        <a:latin typeface="Cambria Math"/>
                      </a:rPr>
                      <m:t>= </m:t>
                    </m:r>
                    <m:f>
                      <m:fPr>
                        <m:ctrlPr>
                          <a:rPr lang="de-DE" b="0" i="1" smtClean="0">
                            <a:latin typeface="Cambria Math"/>
                          </a:rPr>
                        </m:ctrlPr>
                      </m:fPr>
                      <m:num>
                        <m:r>
                          <a:rPr lang="de-DE" b="0" i="1" smtClean="0">
                            <a:latin typeface="Cambria Math"/>
                          </a:rPr>
                          <m:t>4,58</m:t>
                        </m:r>
                      </m:num>
                      <m:den>
                        <m:r>
                          <a:rPr lang="de-DE" b="0" i="1" smtClean="0">
                            <a:latin typeface="Cambria Math"/>
                          </a:rPr>
                          <m:t>1</m:t>
                        </m:r>
                      </m:den>
                    </m:f>
                  </m:oMath>
                </a14:m>
                <a:r>
                  <a:rPr lang="de-DE" dirty="0" smtClean="0"/>
                  <a:t> 	</a:t>
                </a:r>
                <a:r>
                  <a:rPr lang="de-DE" dirty="0" smtClean="0">
                    <a:sym typeface="Wingdings" panose="05000000000000000000" pitchFamily="2" charset="2"/>
                  </a:rPr>
                  <a:t> I</a:t>
                </a:r>
                <a:r>
                  <a:rPr lang="de-DE" baseline="-25000" dirty="0" smtClean="0">
                    <a:sym typeface="Wingdings" panose="05000000000000000000" pitchFamily="2" charset="2"/>
                  </a:rPr>
                  <a:t>R2</a:t>
                </a:r>
                <a:r>
                  <a:rPr lang="de-DE" dirty="0" smtClean="0">
                    <a:sym typeface="Wingdings" panose="05000000000000000000" pitchFamily="2" charset="2"/>
                  </a:rPr>
                  <a:t> = 8,46 mA :  5,58 = 1,54 mA</a:t>
                </a:r>
              </a:p>
              <a:p>
                <a:pPr marL="0" indent="0">
                  <a:buNone/>
                </a:pPr>
                <a:r>
                  <a:rPr lang="de-DE" dirty="0">
                    <a:sym typeface="Wingdings" panose="05000000000000000000" pitchFamily="2" charset="2"/>
                  </a:rPr>
                  <a:t>	</a:t>
                </a:r>
                <a:r>
                  <a:rPr lang="de-DE" dirty="0" smtClean="0">
                    <a:sym typeface="Wingdings" panose="05000000000000000000" pitchFamily="2" charset="2"/>
                  </a:rPr>
                  <a:t>	 I</a:t>
                </a:r>
                <a:r>
                  <a:rPr lang="de-DE" baseline="-25000" dirty="0" smtClean="0">
                    <a:sym typeface="Wingdings" panose="05000000000000000000" pitchFamily="2" charset="2"/>
                  </a:rPr>
                  <a:t>R1</a:t>
                </a:r>
                <a:r>
                  <a:rPr lang="de-DE" dirty="0" smtClean="0">
                    <a:sym typeface="Wingdings" panose="05000000000000000000" pitchFamily="2" charset="2"/>
                  </a:rPr>
                  <a:t> = 1,54 mA * 4,58 = 7,05 mA</a:t>
                </a:r>
                <a:endParaRPr lang="de-DE" dirty="0" smtClean="0"/>
              </a:p>
              <a:p>
                <a:pPr marL="0" indent="0">
                  <a:buNone/>
                </a:pPr>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144" y="1628800"/>
            <a:ext cx="4128441" cy="1765702"/>
          </a:xfrm>
          <a:prstGeom prst="rect">
            <a:avLst/>
          </a:prstGeom>
        </p:spPr>
      </p:pic>
    </p:spTree>
    <p:extLst>
      <p:ext uri="{BB962C8B-B14F-4D97-AF65-F5344CB8AC3E}">
        <p14:creationId xmlns:p14="http://schemas.microsoft.com/office/powerpoint/2010/main" val="301046679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Letzte Aufgabe:</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Berechne alle Ströme und Spannungen in dieser Schaltung!</a:t>
            </a:r>
          </a:p>
          <a:p>
            <a:pPr marL="0" indent="0">
              <a:buNone/>
            </a:pPr>
            <a:endParaRPr lang="de-DE" dirty="0" smtClean="0"/>
          </a:p>
        </p:txBody>
      </p:sp>
      <p:sp>
        <p:nvSpPr>
          <p:cNvPr id="4" name="Fußzeilenplatzhalter 3"/>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2885468"/>
            <a:ext cx="3284091" cy="2232248"/>
          </a:xfrm>
          <a:prstGeom prst="rect">
            <a:avLst/>
          </a:prstGeom>
        </p:spPr>
      </p:pic>
    </p:spTree>
    <p:extLst>
      <p:ext uri="{BB962C8B-B14F-4D97-AF65-F5344CB8AC3E}">
        <p14:creationId xmlns:p14="http://schemas.microsoft.com/office/powerpoint/2010/main" val="4207874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Grundbegriffe in der Elektronik</a:t>
            </a:r>
            <a:endParaRPr lang="de-DE" dirty="0"/>
          </a:p>
        </p:txBody>
      </p:sp>
      <mc:AlternateContent xmlns:mc="http://schemas.openxmlformats.org/markup-compatibility/2006" xmlns:a14="http://schemas.microsoft.com/office/drawing/2010/main">
        <mc:Choice Requires="a14">
          <p:graphicFrame>
            <p:nvGraphicFramePr>
              <p:cNvPr id="5" name="Inhaltsplatzhalter 4"/>
              <p:cNvGraphicFramePr>
                <a:graphicFrameLocks noGrp="1"/>
              </p:cNvGraphicFramePr>
              <p:nvPr>
                <p:ph idx="1"/>
                <p:extLst>
                  <p:ext uri="{D42A27DB-BD31-4B8C-83A1-F6EECF244321}">
                    <p14:modId xmlns:p14="http://schemas.microsoft.com/office/powerpoint/2010/main" val="3943222373"/>
                  </p:ext>
                </p:extLst>
              </p:nvPr>
            </p:nvGraphicFramePr>
            <p:xfrm>
              <a:off x="467544" y="2636912"/>
              <a:ext cx="8229600" cy="2071498"/>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de-DE" dirty="0" smtClean="0"/>
                            <a:t>Name</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Einheit</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Formelzeichen</a:t>
                          </a:r>
                        </a:p>
                      </a:txBody>
                      <a:tcPr/>
                    </a:tc>
                    <a:tc>
                      <a:txBody>
                        <a:bodyPr/>
                        <a:lstStyle/>
                        <a:p>
                          <a:r>
                            <a:rPr lang="de-DE" dirty="0" smtClean="0"/>
                            <a:t>Formel</a:t>
                          </a:r>
                          <a:endParaRPr lang="de-DE" dirty="0"/>
                        </a:p>
                      </a:txBody>
                      <a:tcPr/>
                    </a:tc>
                  </a:tr>
                  <a:tr h="370840">
                    <a:tc>
                      <a:txBody>
                        <a:bodyPr/>
                        <a:lstStyle/>
                        <a:p>
                          <a:endParaRPr lang="de-DE" sz="300" dirty="0" smtClean="0"/>
                        </a:p>
                        <a:p>
                          <a:r>
                            <a:rPr lang="de-DE" dirty="0" smtClean="0"/>
                            <a:t>Strom</a:t>
                          </a:r>
                          <a:endParaRPr lang="de-DE" dirty="0"/>
                        </a:p>
                      </a:txBody>
                      <a:tcPr/>
                    </a:tc>
                    <a:tc>
                      <a:txBody>
                        <a:bodyPr/>
                        <a:lstStyle/>
                        <a:p>
                          <a:r>
                            <a:rPr lang="de-DE" sz="300" dirty="0" smtClean="0"/>
                            <a:t/>
                          </a:r>
                          <a:br>
                            <a:rPr lang="de-DE" sz="300" dirty="0" smtClean="0"/>
                          </a:br>
                          <a:r>
                            <a:rPr lang="de-DE" dirty="0" smtClean="0"/>
                            <a:t>A (</a:t>
                          </a:r>
                          <a:r>
                            <a:rPr lang="de-DE" dirty="0" err="1" smtClean="0"/>
                            <a:t>Ampère</a:t>
                          </a:r>
                          <a:r>
                            <a:rPr lang="de-DE" dirty="0" smtClean="0"/>
                            <a:t>)</a:t>
                          </a:r>
                          <a:endParaRPr lang="de-DE" dirty="0"/>
                        </a:p>
                      </a:txBody>
                      <a:tcPr/>
                    </a:tc>
                    <a:tc>
                      <a:txBody>
                        <a:bodyPr/>
                        <a:lstStyle/>
                        <a:p>
                          <a:endParaRPr lang="de-DE" sz="300" dirty="0" smtClean="0"/>
                        </a:p>
                        <a:p>
                          <a:r>
                            <a:rPr lang="de-DE" dirty="0" smtClean="0"/>
                            <a:t>I</a:t>
                          </a:r>
                          <a:endParaRPr lang="de-DE" dirty="0"/>
                        </a:p>
                      </a:txBody>
                      <a:tcPr/>
                    </a:tc>
                    <a:tc>
                      <a:txBody>
                        <a:bodyPr/>
                        <a:lstStyle/>
                        <a:p>
                          <a:r>
                            <a:rPr lang="de-DE" dirty="0" smtClean="0"/>
                            <a:t>I = </a:t>
                          </a:r>
                          <a14:m>
                            <m:oMath xmlns:m="http://schemas.openxmlformats.org/officeDocument/2006/math">
                              <m:f>
                                <m:fPr>
                                  <m:ctrlPr>
                                    <a:rPr lang="de-DE" i="1" smtClean="0">
                                      <a:latin typeface="Cambria Math"/>
                                    </a:rPr>
                                  </m:ctrlPr>
                                </m:fPr>
                                <m:num>
                                  <m:r>
                                    <a:rPr lang="de-DE" b="0" i="1" smtClean="0">
                                      <a:latin typeface="Cambria Math"/>
                                    </a:rPr>
                                    <m:t>𝑈</m:t>
                                  </m:r>
                                </m:num>
                                <m:den>
                                  <m:r>
                                    <a:rPr lang="de-DE" b="0" i="1" smtClean="0">
                                      <a:latin typeface="Cambria Math"/>
                                    </a:rPr>
                                    <m:t>𝑅</m:t>
                                  </m:r>
                                </m:den>
                              </m:f>
                            </m:oMath>
                          </a14:m>
                          <a:endParaRPr lang="de-DE" dirty="0"/>
                        </a:p>
                      </a:txBody>
                      <a:tcPr/>
                    </a:tc>
                  </a:tr>
                  <a:tr h="370840">
                    <a:tc>
                      <a:txBody>
                        <a:bodyPr/>
                        <a:lstStyle/>
                        <a:p>
                          <a:r>
                            <a:rPr lang="de-DE" dirty="0" smtClean="0"/>
                            <a:t>Spannung</a:t>
                          </a:r>
                          <a:endParaRPr lang="de-DE" dirty="0"/>
                        </a:p>
                      </a:txBody>
                      <a:tcPr/>
                    </a:tc>
                    <a:tc>
                      <a:txBody>
                        <a:bodyPr/>
                        <a:lstStyle/>
                        <a:p>
                          <a:r>
                            <a:rPr lang="de-DE" dirty="0" smtClean="0"/>
                            <a:t>V</a:t>
                          </a:r>
                          <a:r>
                            <a:rPr lang="de-DE" baseline="0" dirty="0" smtClean="0"/>
                            <a:t> (Volt)</a:t>
                          </a:r>
                          <a:endParaRPr lang="de-DE" dirty="0"/>
                        </a:p>
                      </a:txBody>
                      <a:tcPr/>
                    </a:tc>
                    <a:tc>
                      <a:txBody>
                        <a:bodyPr/>
                        <a:lstStyle/>
                        <a:p>
                          <a:r>
                            <a:rPr lang="de-DE" dirty="0" smtClean="0"/>
                            <a:t>U</a:t>
                          </a:r>
                          <a:endParaRPr lang="de-DE" dirty="0"/>
                        </a:p>
                      </a:txBody>
                      <a:tcPr/>
                    </a:tc>
                    <a:tc>
                      <a:txBody>
                        <a:bodyPr/>
                        <a:lstStyle/>
                        <a:p>
                          <a:r>
                            <a:rPr lang="de-DE" dirty="0" smtClean="0"/>
                            <a:t>U = R * I</a:t>
                          </a:r>
                          <a:endParaRPr lang="de-DE" dirty="0"/>
                        </a:p>
                      </a:txBody>
                      <a:tcPr/>
                    </a:tc>
                  </a:tr>
                  <a:tr h="370840">
                    <a:tc>
                      <a:txBody>
                        <a:bodyPr/>
                        <a:lstStyle/>
                        <a:p>
                          <a:endParaRPr lang="de-DE" sz="300" dirty="0" smtClean="0"/>
                        </a:p>
                        <a:p>
                          <a:r>
                            <a:rPr lang="de-DE" dirty="0" smtClean="0"/>
                            <a:t>Widerstand</a:t>
                          </a:r>
                          <a:endParaRPr lang="de-DE" dirty="0"/>
                        </a:p>
                      </a:txBody>
                      <a:tcPr/>
                    </a:tc>
                    <a:tc>
                      <a:txBody>
                        <a:bodyPr/>
                        <a:lstStyle/>
                        <a:p>
                          <a:r>
                            <a:rPr lang="el-GR" dirty="0" smtClean="0">
                              <a:effectLst/>
                            </a:rPr>
                            <a:t>Ω</a:t>
                          </a:r>
                          <a:r>
                            <a:rPr lang="de-DE" dirty="0" smtClean="0">
                              <a:effectLst/>
                            </a:rPr>
                            <a:t> (Ohm)</a:t>
                          </a:r>
                          <a:endParaRPr lang="de-DE" dirty="0"/>
                        </a:p>
                      </a:txBody>
                      <a:tcPr anchor="ctr"/>
                    </a:tc>
                    <a:tc>
                      <a:txBody>
                        <a:bodyPr/>
                        <a:lstStyle/>
                        <a:p>
                          <a:r>
                            <a:rPr lang="de-DE" dirty="0" smtClean="0"/>
                            <a:t>R</a:t>
                          </a:r>
                          <a:endParaRPr lang="de-DE" dirty="0"/>
                        </a:p>
                      </a:txBody>
                      <a:tcPr anchor="ctr"/>
                    </a:tc>
                    <a:tc>
                      <a:txBody>
                        <a:bodyPr/>
                        <a:lstStyle/>
                        <a:p>
                          <a:r>
                            <a:rPr lang="de-DE" dirty="0" smtClean="0"/>
                            <a:t>R = </a:t>
                          </a:r>
                          <a14:m>
                            <m:oMath xmlns:m="http://schemas.openxmlformats.org/officeDocument/2006/math">
                              <m:f>
                                <m:fPr>
                                  <m:ctrlPr>
                                    <a:rPr lang="de-DE" i="1" smtClean="0">
                                      <a:latin typeface="Cambria Math"/>
                                    </a:rPr>
                                  </m:ctrlPr>
                                </m:fPr>
                                <m:num>
                                  <m:r>
                                    <a:rPr lang="de-DE" b="0" i="1" smtClean="0">
                                      <a:latin typeface="Cambria Math"/>
                                    </a:rPr>
                                    <m:t>𝑈</m:t>
                                  </m:r>
                                </m:num>
                                <m:den>
                                  <m:r>
                                    <a:rPr lang="de-DE" b="0" i="1" smtClean="0">
                                      <a:latin typeface="Cambria Math"/>
                                    </a:rPr>
                                    <m:t>𝐼</m:t>
                                  </m:r>
                                </m:den>
                              </m:f>
                            </m:oMath>
                          </a14:m>
                          <a:endParaRPr lang="de-DE" dirty="0"/>
                        </a:p>
                      </a:txBody>
                      <a:tcPr/>
                    </a:tc>
                  </a:tr>
                  <a:tr h="370840">
                    <a:tc>
                      <a:txBody>
                        <a:bodyPr/>
                        <a:lstStyle/>
                        <a:p>
                          <a:r>
                            <a:rPr lang="de-DE" dirty="0" smtClean="0"/>
                            <a:t>Leistung</a:t>
                          </a:r>
                          <a:endParaRPr lang="de-DE" dirty="0"/>
                        </a:p>
                      </a:txBody>
                      <a:tcPr/>
                    </a:tc>
                    <a:tc>
                      <a:txBody>
                        <a:bodyPr/>
                        <a:lstStyle/>
                        <a:p>
                          <a:r>
                            <a:rPr lang="de-DE" dirty="0" smtClean="0"/>
                            <a:t>W (Watt)</a:t>
                          </a:r>
                          <a:endParaRPr lang="de-DE" dirty="0"/>
                        </a:p>
                      </a:txBody>
                      <a:tcPr/>
                    </a:tc>
                    <a:tc>
                      <a:txBody>
                        <a:bodyPr/>
                        <a:lstStyle/>
                        <a:p>
                          <a:endParaRPr lang="de-DE" dirty="0"/>
                        </a:p>
                      </a:txBody>
                      <a:tcPr/>
                    </a:tc>
                    <a:tc>
                      <a:txBody>
                        <a:bodyPr/>
                        <a:lstStyle/>
                        <a:p>
                          <a:endParaRPr lang="de-DE" dirty="0"/>
                        </a:p>
                      </a:txBody>
                      <a:tcPr/>
                    </a:tc>
                  </a:tr>
                </a:tbl>
              </a:graphicData>
            </a:graphic>
          </p:graphicFrame>
        </mc:Choice>
        <mc:Fallback xmlns="">
          <p:graphicFrame>
            <p:nvGraphicFramePr>
              <p:cNvPr id="5" name="Inhaltsplatzhalter 4"/>
              <p:cNvGraphicFramePr>
                <a:graphicFrameLocks noGrp="1"/>
              </p:cNvGraphicFramePr>
              <p:nvPr>
                <p:ph idx="1"/>
                <p:extLst>
                  <p:ext uri="{D42A27DB-BD31-4B8C-83A1-F6EECF244321}">
                    <p14:modId xmlns:p14="http://schemas.microsoft.com/office/powerpoint/2010/main" val="3943222373"/>
                  </p:ext>
                </p:extLst>
              </p:nvPr>
            </p:nvGraphicFramePr>
            <p:xfrm>
              <a:off x="467544" y="2636912"/>
              <a:ext cx="8229600" cy="2071498"/>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de-DE" dirty="0" smtClean="0"/>
                            <a:t>Name</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Einheit</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Formelzeichen</a:t>
                          </a:r>
                          <a:endParaRPr lang="de-DE" dirty="0" smtClean="0"/>
                        </a:p>
                      </a:txBody>
                      <a:tcPr/>
                    </a:tc>
                    <a:tc>
                      <a:txBody>
                        <a:bodyPr/>
                        <a:lstStyle/>
                        <a:p>
                          <a:r>
                            <a:rPr lang="de-DE" dirty="0" smtClean="0"/>
                            <a:t>Formel</a:t>
                          </a:r>
                          <a:endParaRPr lang="de-DE" dirty="0"/>
                        </a:p>
                      </a:txBody>
                      <a:tcPr/>
                    </a:tc>
                  </a:tr>
                  <a:tr h="479489">
                    <a:tc>
                      <a:txBody>
                        <a:bodyPr/>
                        <a:lstStyle/>
                        <a:p>
                          <a:endParaRPr lang="de-DE" sz="300" dirty="0" smtClean="0"/>
                        </a:p>
                        <a:p>
                          <a:r>
                            <a:rPr lang="de-DE" dirty="0" smtClean="0"/>
                            <a:t>Strom</a:t>
                          </a:r>
                          <a:endParaRPr lang="de-DE" dirty="0"/>
                        </a:p>
                      </a:txBody>
                      <a:tcPr/>
                    </a:tc>
                    <a:tc>
                      <a:txBody>
                        <a:bodyPr/>
                        <a:lstStyle/>
                        <a:p>
                          <a:r>
                            <a:rPr lang="de-DE" sz="300" dirty="0" smtClean="0"/>
                            <a:t/>
                          </a:r>
                          <a:br>
                            <a:rPr lang="de-DE" sz="300" dirty="0" smtClean="0"/>
                          </a:br>
                          <a:r>
                            <a:rPr lang="de-DE" dirty="0" smtClean="0"/>
                            <a:t>A (</a:t>
                          </a:r>
                          <a:r>
                            <a:rPr lang="de-DE" dirty="0" err="1" smtClean="0"/>
                            <a:t>Ampère</a:t>
                          </a:r>
                          <a:r>
                            <a:rPr lang="de-DE" dirty="0" smtClean="0"/>
                            <a:t>)</a:t>
                          </a:r>
                          <a:endParaRPr lang="de-DE" dirty="0"/>
                        </a:p>
                      </a:txBody>
                      <a:tcPr/>
                    </a:tc>
                    <a:tc>
                      <a:txBody>
                        <a:bodyPr/>
                        <a:lstStyle/>
                        <a:p>
                          <a:endParaRPr lang="de-DE" sz="300" dirty="0" smtClean="0"/>
                        </a:p>
                        <a:p>
                          <a:r>
                            <a:rPr lang="de-DE" dirty="0" smtClean="0"/>
                            <a:t>I</a:t>
                          </a:r>
                          <a:endParaRPr lang="de-DE" dirty="0"/>
                        </a:p>
                      </a:txBody>
                      <a:tcPr/>
                    </a:tc>
                    <a:tc>
                      <a:txBody>
                        <a:bodyPr/>
                        <a:lstStyle/>
                        <a:p>
                          <a:endParaRPr lang="de-DE"/>
                        </a:p>
                      </a:txBody>
                      <a:tcPr>
                        <a:blipFill rotWithShape="1">
                          <a:blip r:embed="rId2"/>
                          <a:stretch>
                            <a:fillRect l="-300890" t="-84615" b="-276923"/>
                          </a:stretch>
                        </a:blipFill>
                      </a:tcPr>
                    </a:tc>
                  </a:tr>
                  <a:tr h="370840">
                    <a:tc>
                      <a:txBody>
                        <a:bodyPr/>
                        <a:lstStyle/>
                        <a:p>
                          <a:r>
                            <a:rPr lang="de-DE" dirty="0" smtClean="0"/>
                            <a:t>Spannung</a:t>
                          </a:r>
                          <a:endParaRPr lang="de-DE" dirty="0"/>
                        </a:p>
                      </a:txBody>
                      <a:tcPr/>
                    </a:tc>
                    <a:tc>
                      <a:txBody>
                        <a:bodyPr/>
                        <a:lstStyle/>
                        <a:p>
                          <a:r>
                            <a:rPr lang="de-DE" dirty="0" smtClean="0"/>
                            <a:t>V</a:t>
                          </a:r>
                          <a:r>
                            <a:rPr lang="de-DE" baseline="0" dirty="0" smtClean="0"/>
                            <a:t> (Volt)</a:t>
                          </a:r>
                          <a:endParaRPr lang="de-DE" dirty="0"/>
                        </a:p>
                      </a:txBody>
                      <a:tcPr/>
                    </a:tc>
                    <a:tc>
                      <a:txBody>
                        <a:bodyPr/>
                        <a:lstStyle/>
                        <a:p>
                          <a:r>
                            <a:rPr lang="de-DE" dirty="0" smtClean="0"/>
                            <a:t>U</a:t>
                          </a:r>
                          <a:endParaRPr lang="de-DE" dirty="0"/>
                        </a:p>
                      </a:txBody>
                      <a:tcPr/>
                    </a:tc>
                    <a:tc>
                      <a:txBody>
                        <a:bodyPr/>
                        <a:lstStyle/>
                        <a:p>
                          <a:r>
                            <a:rPr lang="de-DE" dirty="0" smtClean="0"/>
                            <a:t>U = R * I</a:t>
                          </a:r>
                          <a:endParaRPr lang="de-DE" dirty="0"/>
                        </a:p>
                      </a:txBody>
                      <a:tcPr/>
                    </a:tc>
                  </a:tr>
                  <a:tr h="479489">
                    <a:tc>
                      <a:txBody>
                        <a:bodyPr/>
                        <a:lstStyle/>
                        <a:p>
                          <a:endParaRPr lang="de-DE" sz="300" dirty="0" smtClean="0"/>
                        </a:p>
                        <a:p>
                          <a:r>
                            <a:rPr lang="de-DE" dirty="0" smtClean="0"/>
                            <a:t>Widerstand</a:t>
                          </a:r>
                          <a:endParaRPr lang="de-DE" dirty="0"/>
                        </a:p>
                      </a:txBody>
                      <a:tcPr/>
                    </a:tc>
                    <a:tc>
                      <a:txBody>
                        <a:bodyPr/>
                        <a:lstStyle/>
                        <a:p>
                          <a:r>
                            <a:rPr lang="el-GR" dirty="0" smtClean="0">
                              <a:effectLst/>
                            </a:rPr>
                            <a:t>Ω</a:t>
                          </a:r>
                          <a:r>
                            <a:rPr lang="de-DE" dirty="0" smtClean="0">
                              <a:effectLst/>
                            </a:rPr>
                            <a:t> (Ohm)</a:t>
                          </a:r>
                          <a:endParaRPr lang="de-DE" dirty="0"/>
                        </a:p>
                      </a:txBody>
                      <a:tcPr anchor="ctr"/>
                    </a:tc>
                    <a:tc>
                      <a:txBody>
                        <a:bodyPr/>
                        <a:lstStyle/>
                        <a:p>
                          <a:r>
                            <a:rPr lang="de-DE" dirty="0" smtClean="0"/>
                            <a:t>R</a:t>
                          </a:r>
                          <a:endParaRPr lang="de-DE" dirty="0"/>
                        </a:p>
                      </a:txBody>
                      <a:tcPr anchor="ctr"/>
                    </a:tc>
                    <a:tc>
                      <a:txBody>
                        <a:bodyPr/>
                        <a:lstStyle/>
                        <a:p>
                          <a:endParaRPr lang="de-DE"/>
                        </a:p>
                      </a:txBody>
                      <a:tcPr>
                        <a:blipFill rotWithShape="1">
                          <a:blip r:embed="rId2"/>
                          <a:stretch>
                            <a:fillRect l="-300890" t="-262821" b="-98718"/>
                          </a:stretch>
                        </a:blipFill>
                      </a:tcPr>
                    </a:tc>
                  </a:tr>
                  <a:tr h="370840">
                    <a:tc>
                      <a:txBody>
                        <a:bodyPr/>
                        <a:lstStyle/>
                        <a:p>
                          <a:r>
                            <a:rPr lang="de-DE" dirty="0" smtClean="0"/>
                            <a:t>Leistung</a:t>
                          </a:r>
                          <a:endParaRPr lang="de-DE" dirty="0"/>
                        </a:p>
                      </a:txBody>
                      <a:tcPr/>
                    </a:tc>
                    <a:tc>
                      <a:txBody>
                        <a:bodyPr/>
                        <a:lstStyle/>
                        <a:p>
                          <a:r>
                            <a:rPr lang="de-DE" dirty="0" smtClean="0"/>
                            <a:t>W (Watt)</a:t>
                          </a:r>
                          <a:endParaRPr lang="de-DE" dirty="0"/>
                        </a:p>
                      </a:txBody>
                      <a:tcPr/>
                    </a:tc>
                    <a:tc>
                      <a:txBody>
                        <a:bodyPr/>
                        <a:lstStyle/>
                        <a:p>
                          <a:endParaRPr lang="de-DE" dirty="0"/>
                        </a:p>
                      </a:txBody>
                      <a:tcPr/>
                    </a:tc>
                    <a:tc>
                      <a:txBody>
                        <a:bodyPr/>
                        <a:lstStyle/>
                        <a:p>
                          <a:endParaRPr lang="de-DE" dirty="0"/>
                        </a:p>
                      </a:txBody>
                      <a:tcPr/>
                    </a:tc>
                  </a:tr>
                </a:tbl>
              </a:graphicData>
            </a:graphic>
          </p:graphicFrame>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113799632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Vorgehensweise:</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Berechne zunächst den Gesamtwiderstand und den Gesamtstrom der Schaltung!</a:t>
            </a:r>
          </a:p>
          <a:p>
            <a:pPr marL="0" indent="0">
              <a:buNone/>
            </a:pPr>
            <a:endParaRPr lang="de-DE" dirty="0" smtClean="0"/>
          </a:p>
        </p:txBody>
      </p:sp>
      <p:sp>
        <p:nvSpPr>
          <p:cNvPr id="4" name="Fußzeilenplatzhalter 3"/>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2885468"/>
            <a:ext cx="3284091" cy="2232248"/>
          </a:xfrm>
          <a:prstGeom prst="rect">
            <a:avLst/>
          </a:prstGeom>
        </p:spPr>
      </p:pic>
    </p:spTree>
    <p:extLst>
      <p:ext uri="{BB962C8B-B14F-4D97-AF65-F5344CB8AC3E}">
        <p14:creationId xmlns:p14="http://schemas.microsoft.com/office/powerpoint/2010/main" val="193848929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marL="0" indent="0"/>
            <a:r>
              <a:rPr lang="de-DE" dirty="0"/>
              <a:t>Gesamtwiderstand:</a:t>
            </a:r>
          </a:p>
        </p:txBody>
      </p:sp>
      <p:sp>
        <p:nvSpPr>
          <p:cNvPr id="3" name="Inhaltsplatzhalter 2"/>
          <p:cNvSpPr>
            <a:spLocks noGrp="1"/>
          </p:cNvSpPr>
          <p:nvPr>
            <p:ph idx="1"/>
          </p:nvPr>
        </p:nvSpPr>
        <p:spPr/>
        <p:txBody>
          <a:bodyPr>
            <a:normAutofit/>
          </a:bodyPr>
          <a:lstStyle/>
          <a:p>
            <a:pPr marL="0" indent="0">
              <a:buNone/>
            </a:pPr>
            <a:endParaRPr lang="de-DE" dirty="0" smtClean="0"/>
          </a:p>
          <a:p>
            <a:pPr marL="0" indent="0">
              <a:buNone/>
            </a:pPr>
            <a:endParaRPr lang="de-DE" dirty="0"/>
          </a:p>
          <a:p>
            <a:pPr marL="0" indent="0">
              <a:buNone/>
            </a:pPr>
            <a:r>
              <a:rPr lang="de-DE" dirty="0" smtClean="0"/>
              <a:t>Gesamtwiderstand:</a:t>
            </a:r>
          </a:p>
        </p:txBody>
      </p:sp>
      <p:sp>
        <p:nvSpPr>
          <p:cNvPr id="4" name="Fußzeilenplatzhalter 3"/>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1196752"/>
            <a:ext cx="2376264" cy="1615184"/>
          </a:xfrm>
          <a:prstGeom prst="rect">
            <a:avLst/>
          </a:prstGeom>
        </p:spPr>
      </p:pic>
    </p:spTree>
    <p:extLst>
      <p:ext uri="{BB962C8B-B14F-4D97-AF65-F5344CB8AC3E}">
        <p14:creationId xmlns:p14="http://schemas.microsoft.com/office/powerpoint/2010/main" val="178452970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marL="0" indent="0"/>
            <a:r>
              <a:rPr lang="de-DE" dirty="0"/>
              <a:t>Gesamtwiderstand:</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endParaRPr lang="de-DE" dirty="0" smtClean="0"/>
              </a:p>
              <a:p>
                <a:pPr marL="0" indent="0">
                  <a:buNone/>
                </a:pPr>
                <a:endParaRPr lang="de-DE" dirty="0"/>
              </a:p>
              <a:p>
                <a:pPr marL="0" indent="0">
                  <a:buNone/>
                </a:pPr>
                <a:r>
                  <a:rPr lang="de-DE" dirty="0" smtClean="0"/>
                  <a:t>Gesamtwiderstand:</a:t>
                </a:r>
              </a:p>
              <a:p>
                <a:pPr marL="0" indent="0">
                  <a:buNone/>
                </a:pP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baseline="-25000" smtClean="0">
                            <a:latin typeface="Cambria Math"/>
                          </a:rPr>
                          <m:t>𝑔𝑒𝑠</m:t>
                        </m:r>
                      </m:den>
                    </m:f>
                  </m:oMath>
                </a14:m>
                <a:r>
                  <a:rPr lang="de-DE" dirty="0" smtClean="0"/>
                  <a:t> =</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1196752"/>
            <a:ext cx="2376264" cy="1615184"/>
          </a:xfrm>
          <a:prstGeom prst="rect">
            <a:avLst/>
          </a:prstGeom>
        </p:spPr>
      </p:pic>
    </p:spTree>
    <p:extLst>
      <p:ext uri="{BB962C8B-B14F-4D97-AF65-F5344CB8AC3E}">
        <p14:creationId xmlns:p14="http://schemas.microsoft.com/office/powerpoint/2010/main" val="395593399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marL="0" indent="0"/>
            <a:r>
              <a:rPr lang="de-DE" dirty="0"/>
              <a:t>Gesamtwiderstand:</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endParaRPr lang="de-DE" dirty="0" smtClean="0"/>
              </a:p>
              <a:p>
                <a:pPr marL="0" indent="0">
                  <a:buNone/>
                </a:pPr>
                <a:endParaRPr lang="de-DE" dirty="0"/>
              </a:p>
              <a:p>
                <a:pPr marL="0" indent="0">
                  <a:buNone/>
                </a:pPr>
                <a:r>
                  <a:rPr lang="de-DE" dirty="0" smtClean="0"/>
                  <a:t>Gesamtwiderstand:</a:t>
                </a:r>
              </a:p>
              <a:p>
                <a:pPr marL="0" indent="0">
                  <a:buNone/>
                </a:pP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baseline="-25000" smtClean="0">
                            <a:latin typeface="Cambria Math"/>
                          </a:rPr>
                          <m:t>𝑔𝑒𝑠</m:t>
                        </m:r>
                      </m:den>
                    </m:f>
                  </m:oMath>
                </a14:m>
                <a:r>
                  <a:rPr lang="de-DE" dirty="0" smtClean="0"/>
                  <a:t> = </a:t>
                </a: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smtClean="0">
                            <a:latin typeface="Cambria Math"/>
                          </a:rPr>
                          <m:t>1</m:t>
                        </m:r>
                      </m:den>
                    </m:f>
                    <m:r>
                      <a:rPr lang="de-DE" b="0" i="1" smtClean="0">
                        <a:latin typeface="Cambria Math"/>
                      </a:rPr>
                      <m:t>+</m:t>
                    </m:r>
                  </m:oMath>
                </a14:m>
                <a:endParaRPr lang="de-DE" dirty="0" smtClean="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1196752"/>
            <a:ext cx="2376264" cy="1615184"/>
          </a:xfrm>
          <a:prstGeom prst="rect">
            <a:avLst/>
          </a:prstGeom>
        </p:spPr>
      </p:pic>
    </p:spTree>
    <p:extLst>
      <p:ext uri="{BB962C8B-B14F-4D97-AF65-F5344CB8AC3E}">
        <p14:creationId xmlns:p14="http://schemas.microsoft.com/office/powerpoint/2010/main" val="68265349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marL="0" indent="0"/>
            <a:r>
              <a:rPr lang="de-DE" dirty="0"/>
              <a:t>Gesamtwiderstand:</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endParaRPr lang="de-DE" dirty="0" smtClean="0"/>
              </a:p>
              <a:p>
                <a:pPr marL="0" indent="0">
                  <a:buNone/>
                </a:pPr>
                <a:endParaRPr lang="de-DE" dirty="0"/>
              </a:p>
              <a:p>
                <a:pPr marL="0" indent="0">
                  <a:buNone/>
                </a:pPr>
                <a:r>
                  <a:rPr lang="de-DE" dirty="0" smtClean="0"/>
                  <a:t>Gesamtwiderstand:</a:t>
                </a:r>
              </a:p>
              <a:p>
                <a:pPr marL="0" indent="0">
                  <a:buNone/>
                </a:pP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baseline="-25000" smtClean="0">
                            <a:latin typeface="Cambria Math"/>
                          </a:rPr>
                          <m:t>𝑔𝑒𝑠</m:t>
                        </m:r>
                      </m:den>
                    </m:f>
                  </m:oMath>
                </a14:m>
                <a:r>
                  <a:rPr lang="de-DE" dirty="0" smtClean="0"/>
                  <a:t> = </a:t>
                </a: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smtClean="0">
                            <a:latin typeface="Cambria Math"/>
                          </a:rPr>
                          <m:t>1</m:t>
                        </m:r>
                      </m:den>
                    </m:f>
                    <m:r>
                      <a:rPr lang="de-DE" b="0" i="1" smtClean="0">
                        <a:latin typeface="Cambria Math"/>
                      </a:rPr>
                      <m:t>+ </m:t>
                    </m:r>
                    <m:f>
                      <m:fPr>
                        <m:ctrlPr>
                          <a:rPr lang="de-DE" i="1" smtClean="0">
                            <a:latin typeface="Cambria Math"/>
                          </a:rPr>
                        </m:ctrlPr>
                      </m:fPr>
                      <m:num>
                        <m:r>
                          <a:rPr lang="de-DE" b="0" i="1" smtClean="0">
                            <a:latin typeface="Cambria Math"/>
                          </a:rPr>
                          <m:t>1</m:t>
                        </m:r>
                      </m:num>
                      <m:den>
                        <m:r>
                          <a:rPr lang="de-DE" b="0" i="1" smtClean="0">
                            <a:latin typeface="Cambria Math"/>
                          </a:rPr>
                          <m:t>(</m:t>
                        </m:r>
                        <m:r>
                          <a:rPr lang="de-DE" b="0" i="1" smtClean="0">
                            <a:latin typeface="Cambria Math"/>
                          </a:rPr>
                          <m:t>𝑅</m:t>
                        </m:r>
                        <m:r>
                          <a:rPr lang="de-DE" b="0" i="1" smtClean="0">
                            <a:latin typeface="Cambria Math"/>
                          </a:rPr>
                          <m:t>2+</m:t>
                        </m:r>
                        <m:r>
                          <a:rPr lang="de-DE" b="0" i="1" smtClean="0">
                            <a:latin typeface="Cambria Math"/>
                          </a:rPr>
                          <m:t>𝑅</m:t>
                        </m:r>
                        <m:r>
                          <a:rPr lang="de-DE" b="0" i="1" smtClean="0">
                            <a:latin typeface="Cambria Math"/>
                          </a:rPr>
                          <m:t>3)</m:t>
                        </m:r>
                      </m:den>
                    </m:f>
                  </m:oMath>
                </a14:m>
                <a:endParaRPr lang="de-DE" dirty="0" smtClean="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1196752"/>
            <a:ext cx="2376264" cy="1615184"/>
          </a:xfrm>
          <a:prstGeom prst="rect">
            <a:avLst/>
          </a:prstGeom>
        </p:spPr>
      </p:pic>
    </p:spTree>
    <p:extLst>
      <p:ext uri="{BB962C8B-B14F-4D97-AF65-F5344CB8AC3E}">
        <p14:creationId xmlns:p14="http://schemas.microsoft.com/office/powerpoint/2010/main" val="196553814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marL="0" indent="0"/>
            <a:r>
              <a:rPr lang="de-DE" dirty="0"/>
              <a:t>Gesamtwiderstand:</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endParaRPr lang="de-DE" dirty="0" smtClean="0"/>
              </a:p>
              <a:p>
                <a:pPr marL="0" indent="0">
                  <a:buNone/>
                </a:pPr>
                <a:endParaRPr lang="de-DE" dirty="0"/>
              </a:p>
              <a:p>
                <a:pPr marL="0" indent="0">
                  <a:buNone/>
                </a:pPr>
                <a:r>
                  <a:rPr lang="de-DE" dirty="0" smtClean="0"/>
                  <a:t>Gesamtwiderstand:</a:t>
                </a:r>
              </a:p>
              <a:p>
                <a:pPr marL="0" indent="0">
                  <a:buNone/>
                </a:pP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baseline="-25000" smtClean="0">
                            <a:latin typeface="Cambria Math"/>
                          </a:rPr>
                          <m:t>𝑔𝑒𝑠</m:t>
                        </m:r>
                      </m:den>
                    </m:f>
                  </m:oMath>
                </a14:m>
                <a:r>
                  <a:rPr lang="de-DE" dirty="0" smtClean="0"/>
                  <a:t> = </a:t>
                </a: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smtClean="0">
                            <a:latin typeface="Cambria Math"/>
                          </a:rPr>
                          <m:t>1</m:t>
                        </m:r>
                      </m:den>
                    </m:f>
                    <m:r>
                      <a:rPr lang="de-DE" b="0" i="1" smtClean="0">
                        <a:latin typeface="Cambria Math"/>
                      </a:rPr>
                      <m:t>+ </m:t>
                    </m:r>
                    <m:f>
                      <m:fPr>
                        <m:ctrlPr>
                          <a:rPr lang="de-DE" i="1" smtClean="0">
                            <a:latin typeface="Cambria Math"/>
                          </a:rPr>
                        </m:ctrlPr>
                      </m:fPr>
                      <m:num>
                        <m:r>
                          <a:rPr lang="de-DE" b="0" i="1" smtClean="0">
                            <a:latin typeface="Cambria Math"/>
                          </a:rPr>
                          <m:t>1</m:t>
                        </m:r>
                      </m:num>
                      <m:den>
                        <m:r>
                          <a:rPr lang="de-DE" b="0" i="1" smtClean="0">
                            <a:latin typeface="Cambria Math"/>
                          </a:rPr>
                          <m:t>(</m:t>
                        </m:r>
                        <m:r>
                          <a:rPr lang="de-DE" b="0" i="1" smtClean="0">
                            <a:latin typeface="Cambria Math"/>
                          </a:rPr>
                          <m:t>𝑅</m:t>
                        </m:r>
                        <m:r>
                          <a:rPr lang="de-DE" b="0" i="1" smtClean="0">
                            <a:latin typeface="Cambria Math"/>
                          </a:rPr>
                          <m:t>2+</m:t>
                        </m:r>
                        <m:r>
                          <a:rPr lang="de-DE" b="0" i="1" smtClean="0">
                            <a:latin typeface="Cambria Math"/>
                          </a:rPr>
                          <m:t>𝑅</m:t>
                        </m:r>
                        <m:r>
                          <a:rPr lang="de-DE" b="0" i="1" smtClean="0">
                            <a:latin typeface="Cambria Math"/>
                          </a:rPr>
                          <m:t>3)</m:t>
                        </m:r>
                      </m:den>
                    </m:f>
                  </m:oMath>
                </a14:m>
                <a:r>
                  <a:rPr lang="de-DE" dirty="0" smtClean="0"/>
                  <a:t> </a:t>
                </a:r>
                <a:r>
                  <a:rPr lang="de-DE" dirty="0" smtClean="0">
                    <a:sym typeface="Wingdings" panose="05000000000000000000" pitchFamily="2" charset="2"/>
                  </a:rPr>
                  <a:t></a:t>
                </a:r>
                <a:endParaRPr lang="de-DE" dirty="0" smtClean="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1196752"/>
            <a:ext cx="2376264" cy="1615184"/>
          </a:xfrm>
          <a:prstGeom prst="rect">
            <a:avLst/>
          </a:prstGeom>
        </p:spPr>
      </p:pic>
    </p:spTree>
    <p:extLst>
      <p:ext uri="{BB962C8B-B14F-4D97-AF65-F5344CB8AC3E}">
        <p14:creationId xmlns:p14="http://schemas.microsoft.com/office/powerpoint/2010/main" val="129736580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marL="0" indent="0"/>
            <a:r>
              <a:rPr lang="de-DE" dirty="0"/>
              <a:t>Gesamtwiderstand:</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endParaRPr lang="de-DE" dirty="0" smtClean="0"/>
              </a:p>
              <a:p>
                <a:pPr marL="0" indent="0">
                  <a:buNone/>
                </a:pPr>
                <a:endParaRPr lang="de-DE" dirty="0"/>
              </a:p>
              <a:p>
                <a:pPr marL="0" indent="0">
                  <a:buNone/>
                </a:pPr>
                <a:r>
                  <a:rPr lang="de-DE" dirty="0" smtClean="0"/>
                  <a:t>Gesamtwiderstand:</a:t>
                </a:r>
              </a:p>
              <a:p>
                <a:pPr marL="0" indent="0">
                  <a:buNone/>
                </a:pP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baseline="-25000" smtClean="0">
                            <a:latin typeface="Cambria Math"/>
                          </a:rPr>
                          <m:t>𝑔𝑒𝑠</m:t>
                        </m:r>
                      </m:den>
                    </m:f>
                  </m:oMath>
                </a14:m>
                <a:r>
                  <a:rPr lang="de-DE" dirty="0" smtClean="0"/>
                  <a:t> = </a:t>
                </a: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smtClean="0">
                            <a:latin typeface="Cambria Math"/>
                          </a:rPr>
                          <m:t>1</m:t>
                        </m:r>
                      </m:den>
                    </m:f>
                    <m:r>
                      <a:rPr lang="de-DE" b="0" i="1" smtClean="0">
                        <a:latin typeface="Cambria Math"/>
                      </a:rPr>
                      <m:t>+ </m:t>
                    </m:r>
                    <m:f>
                      <m:fPr>
                        <m:ctrlPr>
                          <a:rPr lang="de-DE" i="1" smtClean="0">
                            <a:latin typeface="Cambria Math"/>
                          </a:rPr>
                        </m:ctrlPr>
                      </m:fPr>
                      <m:num>
                        <m:r>
                          <a:rPr lang="de-DE" b="0" i="1" smtClean="0">
                            <a:latin typeface="Cambria Math"/>
                          </a:rPr>
                          <m:t>1</m:t>
                        </m:r>
                      </m:num>
                      <m:den>
                        <m:r>
                          <a:rPr lang="de-DE" b="0" i="1" smtClean="0">
                            <a:latin typeface="Cambria Math"/>
                          </a:rPr>
                          <m:t>(</m:t>
                        </m:r>
                        <m:r>
                          <a:rPr lang="de-DE" b="0" i="1" smtClean="0">
                            <a:latin typeface="Cambria Math"/>
                          </a:rPr>
                          <m:t>𝑅</m:t>
                        </m:r>
                        <m:r>
                          <a:rPr lang="de-DE" b="0" i="1" smtClean="0">
                            <a:latin typeface="Cambria Math"/>
                          </a:rPr>
                          <m:t>2+</m:t>
                        </m:r>
                        <m:r>
                          <a:rPr lang="de-DE" b="0" i="1" smtClean="0">
                            <a:latin typeface="Cambria Math"/>
                          </a:rPr>
                          <m:t>𝑅</m:t>
                        </m:r>
                        <m:r>
                          <a:rPr lang="de-DE" b="0" i="1" smtClean="0">
                            <a:latin typeface="Cambria Math"/>
                          </a:rPr>
                          <m:t>3)</m:t>
                        </m:r>
                      </m:den>
                    </m:f>
                  </m:oMath>
                </a14:m>
                <a:r>
                  <a:rPr lang="de-DE" dirty="0" smtClean="0"/>
                  <a:t> </a:t>
                </a:r>
                <a:r>
                  <a:rPr lang="de-DE" dirty="0" smtClean="0">
                    <a:sym typeface="Wingdings" panose="05000000000000000000" pitchFamily="2" charset="2"/>
                  </a:rPr>
                  <a:t> </a:t>
                </a:r>
                <a14:m>
                  <m:oMath xmlns:m="http://schemas.openxmlformats.org/officeDocument/2006/math">
                    <m:f>
                      <m:fPr>
                        <m:ctrlPr>
                          <a:rPr lang="de-DE" i="1">
                            <a:latin typeface="Cambria Math"/>
                          </a:rPr>
                        </m:ctrlPr>
                      </m:fPr>
                      <m:num>
                        <m:r>
                          <a:rPr lang="de-DE" i="1">
                            <a:latin typeface="Cambria Math"/>
                          </a:rPr>
                          <m:t>1</m:t>
                        </m:r>
                      </m:num>
                      <m:den>
                        <m:r>
                          <a:rPr lang="de-DE" i="1">
                            <a:latin typeface="Cambria Math"/>
                          </a:rPr>
                          <m:t>𝑅</m:t>
                        </m:r>
                        <m:r>
                          <a:rPr lang="de-DE" i="1" baseline="-25000">
                            <a:latin typeface="Cambria Math"/>
                          </a:rPr>
                          <m:t>𝑔𝑒𝑠</m:t>
                        </m:r>
                      </m:den>
                    </m:f>
                  </m:oMath>
                </a14:m>
                <a:r>
                  <a:rPr lang="de-DE" dirty="0"/>
                  <a:t> </a:t>
                </a:r>
                <a:r>
                  <a:rPr lang="de-DE" dirty="0" smtClean="0"/>
                  <a:t>=</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1196752"/>
            <a:ext cx="2376264" cy="1615184"/>
          </a:xfrm>
          <a:prstGeom prst="rect">
            <a:avLst/>
          </a:prstGeom>
        </p:spPr>
      </p:pic>
    </p:spTree>
    <p:extLst>
      <p:ext uri="{BB962C8B-B14F-4D97-AF65-F5344CB8AC3E}">
        <p14:creationId xmlns:p14="http://schemas.microsoft.com/office/powerpoint/2010/main" val="94041817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marL="0" indent="0"/>
            <a:r>
              <a:rPr lang="de-DE" dirty="0"/>
              <a:t>Gesamtwiderstand:</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endParaRPr lang="de-DE" dirty="0" smtClean="0"/>
              </a:p>
              <a:p>
                <a:pPr marL="0" indent="0">
                  <a:buNone/>
                </a:pPr>
                <a:endParaRPr lang="de-DE" dirty="0"/>
              </a:p>
              <a:p>
                <a:pPr marL="0" indent="0">
                  <a:buNone/>
                </a:pPr>
                <a:r>
                  <a:rPr lang="de-DE" dirty="0" smtClean="0"/>
                  <a:t>Gesamtwiderstand:</a:t>
                </a:r>
              </a:p>
              <a:p>
                <a:pPr marL="0" indent="0">
                  <a:buNone/>
                </a:pP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baseline="-25000" smtClean="0">
                            <a:latin typeface="Cambria Math"/>
                          </a:rPr>
                          <m:t>𝑔𝑒𝑠</m:t>
                        </m:r>
                      </m:den>
                    </m:f>
                  </m:oMath>
                </a14:m>
                <a:r>
                  <a:rPr lang="de-DE" dirty="0" smtClean="0"/>
                  <a:t> = </a:t>
                </a: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smtClean="0">
                            <a:latin typeface="Cambria Math"/>
                          </a:rPr>
                          <m:t>1</m:t>
                        </m:r>
                      </m:den>
                    </m:f>
                    <m:r>
                      <a:rPr lang="de-DE" b="0" i="1" smtClean="0">
                        <a:latin typeface="Cambria Math"/>
                      </a:rPr>
                      <m:t>+ </m:t>
                    </m:r>
                    <m:f>
                      <m:fPr>
                        <m:ctrlPr>
                          <a:rPr lang="de-DE" i="1" smtClean="0">
                            <a:latin typeface="Cambria Math"/>
                          </a:rPr>
                        </m:ctrlPr>
                      </m:fPr>
                      <m:num>
                        <m:r>
                          <a:rPr lang="de-DE" b="0" i="1" smtClean="0">
                            <a:latin typeface="Cambria Math"/>
                          </a:rPr>
                          <m:t>1</m:t>
                        </m:r>
                      </m:num>
                      <m:den>
                        <m:r>
                          <a:rPr lang="de-DE" b="0" i="1" smtClean="0">
                            <a:latin typeface="Cambria Math"/>
                          </a:rPr>
                          <m:t>(</m:t>
                        </m:r>
                        <m:r>
                          <a:rPr lang="de-DE" b="0" i="1" smtClean="0">
                            <a:latin typeface="Cambria Math"/>
                          </a:rPr>
                          <m:t>𝑅</m:t>
                        </m:r>
                        <m:r>
                          <a:rPr lang="de-DE" b="0" i="1" smtClean="0">
                            <a:latin typeface="Cambria Math"/>
                          </a:rPr>
                          <m:t>2+</m:t>
                        </m:r>
                        <m:r>
                          <a:rPr lang="de-DE" b="0" i="1" smtClean="0">
                            <a:latin typeface="Cambria Math"/>
                          </a:rPr>
                          <m:t>𝑅</m:t>
                        </m:r>
                        <m:r>
                          <a:rPr lang="de-DE" b="0" i="1" smtClean="0">
                            <a:latin typeface="Cambria Math"/>
                          </a:rPr>
                          <m:t>3)</m:t>
                        </m:r>
                      </m:den>
                    </m:f>
                  </m:oMath>
                </a14:m>
                <a:r>
                  <a:rPr lang="de-DE" dirty="0" smtClean="0"/>
                  <a:t> </a:t>
                </a:r>
                <a:r>
                  <a:rPr lang="de-DE" dirty="0" smtClean="0">
                    <a:sym typeface="Wingdings" panose="05000000000000000000" pitchFamily="2" charset="2"/>
                  </a:rPr>
                  <a:t> </a:t>
                </a:r>
                <a14:m>
                  <m:oMath xmlns:m="http://schemas.openxmlformats.org/officeDocument/2006/math">
                    <m:f>
                      <m:fPr>
                        <m:ctrlPr>
                          <a:rPr lang="de-DE" i="1">
                            <a:latin typeface="Cambria Math"/>
                          </a:rPr>
                        </m:ctrlPr>
                      </m:fPr>
                      <m:num>
                        <m:r>
                          <a:rPr lang="de-DE" i="1">
                            <a:latin typeface="Cambria Math"/>
                          </a:rPr>
                          <m:t>1</m:t>
                        </m:r>
                      </m:num>
                      <m:den>
                        <m:r>
                          <a:rPr lang="de-DE" i="1">
                            <a:latin typeface="Cambria Math"/>
                          </a:rPr>
                          <m:t>𝑅</m:t>
                        </m:r>
                        <m:r>
                          <a:rPr lang="de-DE" i="1" baseline="-25000">
                            <a:latin typeface="Cambria Math"/>
                          </a:rPr>
                          <m:t>𝑔𝑒𝑠</m:t>
                        </m:r>
                      </m:den>
                    </m:f>
                  </m:oMath>
                </a14:m>
                <a:r>
                  <a:rPr lang="de-DE" dirty="0"/>
                  <a:t> = </a:t>
                </a:r>
                <a14:m>
                  <m:oMath xmlns:m="http://schemas.openxmlformats.org/officeDocument/2006/math">
                    <m:f>
                      <m:fPr>
                        <m:ctrlPr>
                          <a:rPr lang="de-DE" i="1">
                            <a:latin typeface="Cambria Math"/>
                          </a:rPr>
                        </m:ctrlPr>
                      </m:fPr>
                      <m:num>
                        <m:r>
                          <a:rPr lang="de-DE" i="1">
                            <a:latin typeface="Cambria Math"/>
                          </a:rPr>
                          <m:t>1</m:t>
                        </m:r>
                      </m:num>
                      <m:den>
                        <m:r>
                          <a:rPr lang="de-DE" b="0" i="1" smtClean="0">
                            <a:latin typeface="Cambria Math"/>
                          </a:rPr>
                          <m:t>1</m:t>
                        </m:r>
                        <m:r>
                          <a:rPr lang="de-DE" b="0" i="1" smtClean="0">
                            <a:latin typeface="Cambria Math"/>
                          </a:rPr>
                          <m:t>𝑘</m:t>
                        </m:r>
                        <m:r>
                          <m:rPr>
                            <m:nor/>
                          </m:rPr>
                          <a:rPr lang="el-GR" dirty="0"/>
                          <m:t>Ω</m:t>
                        </m:r>
                      </m:den>
                    </m:f>
                    <m:r>
                      <a:rPr lang="de-DE" i="1">
                        <a:latin typeface="Cambria Math"/>
                      </a:rPr>
                      <m:t>+</m:t>
                    </m:r>
                  </m:oMath>
                </a14:m>
                <a:endParaRPr lang="de-DE" dirty="0" smtClean="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1196752"/>
            <a:ext cx="2376264" cy="1615184"/>
          </a:xfrm>
          <a:prstGeom prst="rect">
            <a:avLst/>
          </a:prstGeom>
        </p:spPr>
      </p:pic>
    </p:spTree>
    <p:extLst>
      <p:ext uri="{BB962C8B-B14F-4D97-AF65-F5344CB8AC3E}">
        <p14:creationId xmlns:p14="http://schemas.microsoft.com/office/powerpoint/2010/main" val="193668779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marL="0" indent="0"/>
            <a:r>
              <a:rPr lang="de-DE" dirty="0"/>
              <a:t>Gesamtwiderstand:</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endParaRPr lang="de-DE" dirty="0" smtClean="0"/>
              </a:p>
              <a:p>
                <a:pPr marL="0" indent="0">
                  <a:buNone/>
                </a:pPr>
                <a:endParaRPr lang="de-DE" dirty="0"/>
              </a:p>
              <a:p>
                <a:pPr marL="0" indent="0">
                  <a:buNone/>
                </a:pPr>
                <a:r>
                  <a:rPr lang="de-DE" dirty="0" smtClean="0"/>
                  <a:t>Gesamtwiderstand:</a:t>
                </a:r>
              </a:p>
              <a:p>
                <a:pPr marL="0" indent="0">
                  <a:buNone/>
                </a:pP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baseline="-25000" smtClean="0">
                            <a:latin typeface="Cambria Math"/>
                          </a:rPr>
                          <m:t>𝑔𝑒𝑠</m:t>
                        </m:r>
                      </m:den>
                    </m:f>
                  </m:oMath>
                </a14:m>
                <a:r>
                  <a:rPr lang="de-DE" dirty="0" smtClean="0"/>
                  <a:t> = </a:t>
                </a: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smtClean="0">
                            <a:latin typeface="Cambria Math"/>
                          </a:rPr>
                          <m:t>1</m:t>
                        </m:r>
                      </m:den>
                    </m:f>
                    <m:r>
                      <a:rPr lang="de-DE" b="0" i="1" smtClean="0">
                        <a:latin typeface="Cambria Math"/>
                      </a:rPr>
                      <m:t>+ </m:t>
                    </m:r>
                    <m:f>
                      <m:fPr>
                        <m:ctrlPr>
                          <a:rPr lang="de-DE" i="1" smtClean="0">
                            <a:latin typeface="Cambria Math"/>
                          </a:rPr>
                        </m:ctrlPr>
                      </m:fPr>
                      <m:num>
                        <m:r>
                          <a:rPr lang="de-DE" b="0" i="1" smtClean="0">
                            <a:latin typeface="Cambria Math"/>
                          </a:rPr>
                          <m:t>1</m:t>
                        </m:r>
                      </m:num>
                      <m:den>
                        <m:r>
                          <a:rPr lang="de-DE" b="0" i="1" smtClean="0">
                            <a:latin typeface="Cambria Math"/>
                          </a:rPr>
                          <m:t>(</m:t>
                        </m:r>
                        <m:r>
                          <a:rPr lang="de-DE" b="0" i="1" smtClean="0">
                            <a:latin typeface="Cambria Math"/>
                          </a:rPr>
                          <m:t>𝑅</m:t>
                        </m:r>
                        <m:r>
                          <a:rPr lang="de-DE" b="0" i="1" smtClean="0">
                            <a:latin typeface="Cambria Math"/>
                          </a:rPr>
                          <m:t>2+</m:t>
                        </m:r>
                        <m:r>
                          <a:rPr lang="de-DE" b="0" i="1" smtClean="0">
                            <a:latin typeface="Cambria Math"/>
                          </a:rPr>
                          <m:t>𝑅</m:t>
                        </m:r>
                        <m:r>
                          <a:rPr lang="de-DE" b="0" i="1" smtClean="0">
                            <a:latin typeface="Cambria Math"/>
                          </a:rPr>
                          <m:t>3)</m:t>
                        </m:r>
                      </m:den>
                    </m:f>
                  </m:oMath>
                </a14:m>
                <a:r>
                  <a:rPr lang="de-DE" dirty="0" smtClean="0"/>
                  <a:t> </a:t>
                </a:r>
                <a:r>
                  <a:rPr lang="de-DE" dirty="0" smtClean="0">
                    <a:sym typeface="Wingdings" panose="05000000000000000000" pitchFamily="2" charset="2"/>
                  </a:rPr>
                  <a:t> </a:t>
                </a:r>
                <a14:m>
                  <m:oMath xmlns:m="http://schemas.openxmlformats.org/officeDocument/2006/math">
                    <m:f>
                      <m:fPr>
                        <m:ctrlPr>
                          <a:rPr lang="de-DE" i="1">
                            <a:latin typeface="Cambria Math"/>
                          </a:rPr>
                        </m:ctrlPr>
                      </m:fPr>
                      <m:num>
                        <m:r>
                          <a:rPr lang="de-DE" i="1">
                            <a:latin typeface="Cambria Math"/>
                          </a:rPr>
                          <m:t>1</m:t>
                        </m:r>
                      </m:num>
                      <m:den>
                        <m:r>
                          <a:rPr lang="de-DE" i="1">
                            <a:latin typeface="Cambria Math"/>
                          </a:rPr>
                          <m:t>𝑅</m:t>
                        </m:r>
                        <m:r>
                          <a:rPr lang="de-DE" i="1" baseline="-25000">
                            <a:latin typeface="Cambria Math"/>
                          </a:rPr>
                          <m:t>𝑔𝑒𝑠</m:t>
                        </m:r>
                      </m:den>
                    </m:f>
                  </m:oMath>
                </a14:m>
                <a:r>
                  <a:rPr lang="de-DE" dirty="0"/>
                  <a:t> = </a:t>
                </a:r>
                <a14:m>
                  <m:oMath xmlns:m="http://schemas.openxmlformats.org/officeDocument/2006/math">
                    <m:f>
                      <m:fPr>
                        <m:ctrlPr>
                          <a:rPr lang="de-DE" i="1">
                            <a:latin typeface="Cambria Math"/>
                          </a:rPr>
                        </m:ctrlPr>
                      </m:fPr>
                      <m:num>
                        <m:r>
                          <a:rPr lang="de-DE" i="1">
                            <a:latin typeface="Cambria Math"/>
                          </a:rPr>
                          <m:t>1</m:t>
                        </m:r>
                      </m:num>
                      <m:den>
                        <m:r>
                          <a:rPr lang="de-DE" b="0" i="1" smtClean="0">
                            <a:latin typeface="Cambria Math"/>
                          </a:rPr>
                          <m:t>1</m:t>
                        </m:r>
                        <m:r>
                          <a:rPr lang="de-DE" b="0" i="1" smtClean="0">
                            <a:latin typeface="Cambria Math"/>
                          </a:rPr>
                          <m:t>𝑘</m:t>
                        </m:r>
                        <m:r>
                          <m:rPr>
                            <m:nor/>
                          </m:rPr>
                          <a:rPr lang="el-GR" dirty="0"/>
                          <m:t>Ω</m:t>
                        </m:r>
                      </m:den>
                    </m:f>
                    <m:r>
                      <a:rPr lang="de-DE" i="1">
                        <a:latin typeface="Cambria Math"/>
                      </a:rPr>
                      <m:t>+ </m:t>
                    </m:r>
                    <m:f>
                      <m:fPr>
                        <m:ctrlPr>
                          <a:rPr lang="de-DE" i="1">
                            <a:latin typeface="Cambria Math"/>
                          </a:rPr>
                        </m:ctrlPr>
                      </m:fPr>
                      <m:num>
                        <m:r>
                          <a:rPr lang="de-DE" i="1">
                            <a:latin typeface="Cambria Math"/>
                          </a:rPr>
                          <m:t>1</m:t>
                        </m:r>
                      </m:num>
                      <m:den>
                        <m:r>
                          <a:rPr lang="de-DE" i="1">
                            <a:latin typeface="Cambria Math"/>
                          </a:rPr>
                          <m:t>(</m:t>
                        </m:r>
                        <m:r>
                          <a:rPr lang="de-DE" b="0" i="1" smtClean="0">
                            <a:latin typeface="Cambria Math"/>
                          </a:rPr>
                          <m:t>1</m:t>
                        </m:r>
                        <m:r>
                          <a:rPr lang="de-DE" b="0" i="1" smtClean="0">
                            <a:latin typeface="Cambria Math"/>
                          </a:rPr>
                          <m:t>𝑘</m:t>
                        </m:r>
                        <m:r>
                          <m:rPr>
                            <m:nor/>
                          </m:rPr>
                          <a:rPr lang="el-GR" dirty="0"/>
                          <m:t>Ω</m:t>
                        </m:r>
                        <m:r>
                          <a:rPr lang="de-DE" i="1">
                            <a:latin typeface="Cambria Math"/>
                          </a:rPr>
                          <m:t>+</m:t>
                        </m:r>
                        <m:r>
                          <a:rPr lang="de-DE" b="0" i="1" smtClean="0">
                            <a:latin typeface="Cambria Math"/>
                          </a:rPr>
                          <m:t>1</m:t>
                        </m:r>
                        <m:r>
                          <a:rPr lang="de-DE" b="0" i="1" smtClean="0">
                            <a:latin typeface="Cambria Math"/>
                          </a:rPr>
                          <m:t>𝑘</m:t>
                        </m:r>
                        <m:r>
                          <m:rPr>
                            <m:nor/>
                          </m:rPr>
                          <a:rPr lang="el-GR" dirty="0"/>
                          <m:t>Ω</m:t>
                        </m:r>
                        <m:r>
                          <a:rPr lang="de-DE" i="1">
                            <a:latin typeface="Cambria Math"/>
                          </a:rPr>
                          <m:t>)</m:t>
                        </m:r>
                      </m:den>
                    </m:f>
                  </m:oMath>
                </a14:m>
                <a:endParaRPr lang="de-DE" dirty="0" smtClean="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1196752"/>
            <a:ext cx="2376264" cy="1615184"/>
          </a:xfrm>
          <a:prstGeom prst="rect">
            <a:avLst/>
          </a:prstGeom>
        </p:spPr>
      </p:pic>
    </p:spTree>
    <p:extLst>
      <p:ext uri="{BB962C8B-B14F-4D97-AF65-F5344CB8AC3E}">
        <p14:creationId xmlns:p14="http://schemas.microsoft.com/office/powerpoint/2010/main" val="368663419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marL="0" indent="0"/>
            <a:r>
              <a:rPr lang="de-DE" dirty="0"/>
              <a:t>Gesamtwiderstand:</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endParaRPr lang="de-DE" dirty="0" smtClean="0"/>
              </a:p>
              <a:p>
                <a:pPr marL="0" indent="0">
                  <a:buNone/>
                </a:pPr>
                <a:endParaRPr lang="de-DE" dirty="0"/>
              </a:p>
              <a:p>
                <a:pPr marL="0" indent="0">
                  <a:buNone/>
                </a:pPr>
                <a:r>
                  <a:rPr lang="de-DE" dirty="0" smtClean="0"/>
                  <a:t>Gesamtwiderstand:</a:t>
                </a:r>
              </a:p>
              <a:p>
                <a:pPr marL="0" indent="0">
                  <a:buNone/>
                </a:pP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baseline="-25000" smtClean="0">
                            <a:latin typeface="Cambria Math"/>
                          </a:rPr>
                          <m:t>𝑔𝑒𝑠</m:t>
                        </m:r>
                      </m:den>
                    </m:f>
                  </m:oMath>
                </a14:m>
                <a:r>
                  <a:rPr lang="de-DE" dirty="0" smtClean="0"/>
                  <a:t> = </a:t>
                </a: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smtClean="0">
                            <a:latin typeface="Cambria Math"/>
                          </a:rPr>
                          <m:t>1</m:t>
                        </m:r>
                      </m:den>
                    </m:f>
                    <m:r>
                      <a:rPr lang="de-DE" b="0" i="1" smtClean="0">
                        <a:latin typeface="Cambria Math"/>
                      </a:rPr>
                      <m:t>+ </m:t>
                    </m:r>
                    <m:f>
                      <m:fPr>
                        <m:ctrlPr>
                          <a:rPr lang="de-DE" i="1" smtClean="0">
                            <a:latin typeface="Cambria Math"/>
                          </a:rPr>
                        </m:ctrlPr>
                      </m:fPr>
                      <m:num>
                        <m:r>
                          <a:rPr lang="de-DE" b="0" i="1" smtClean="0">
                            <a:latin typeface="Cambria Math"/>
                          </a:rPr>
                          <m:t>1</m:t>
                        </m:r>
                      </m:num>
                      <m:den>
                        <m:r>
                          <a:rPr lang="de-DE" b="0" i="1" smtClean="0">
                            <a:latin typeface="Cambria Math"/>
                          </a:rPr>
                          <m:t>(</m:t>
                        </m:r>
                        <m:r>
                          <a:rPr lang="de-DE" b="0" i="1" smtClean="0">
                            <a:latin typeface="Cambria Math"/>
                          </a:rPr>
                          <m:t>𝑅</m:t>
                        </m:r>
                        <m:r>
                          <a:rPr lang="de-DE" b="0" i="1" smtClean="0">
                            <a:latin typeface="Cambria Math"/>
                          </a:rPr>
                          <m:t>2+</m:t>
                        </m:r>
                        <m:r>
                          <a:rPr lang="de-DE" b="0" i="1" smtClean="0">
                            <a:latin typeface="Cambria Math"/>
                          </a:rPr>
                          <m:t>𝑅</m:t>
                        </m:r>
                        <m:r>
                          <a:rPr lang="de-DE" b="0" i="1" smtClean="0">
                            <a:latin typeface="Cambria Math"/>
                          </a:rPr>
                          <m:t>3)</m:t>
                        </m:r>
                      </m:den>
                    </m:f>
                  </m:oMath>
                </a14:m>
                <a:r>
                  <a:rPr lang="de-DE" dirty="0" smtClean="0"/>
                  <a:t> </a:t>
                </a:r>
                <a:r>
                  <a:rPr lang="de-DE" dirty="0" smtClean="0">
                    <a:sym typeface="Wingdings" panose="05000000000000000000" pitchFamily="2" charset="2"/>
                  </a:rPr>
                  <a:t> </a:t>
                </a:r>
                <a14:m>
                  <m:oMath xmlns:m="http://schemas.openxmlformats.org/officeDocument/2006/math">
                    <m:f>
                      <m:fPr>
                        <m:ctrlPr>
                          <a:rPr lang="de-DE" i="1">
                            <a:latin typeface="Cambria Math"/>
                          </a:rPr>
                        </m:ctrlPr>
                      </m:fPr>
                      <m:num>
                        <m:r>
                          <a:rPr lang="de-DE" i="1">
                            <a:latin typeface="Cambria Math"/>
                          </a:rPr>
                          <m:t>1</m:t>
                        </m:r>
                      </m:num>
                      <m:den>
                        <m:r>
                          <a:rPr lang="de-DE" i="1">
                            <a:latin typeface="Cambria Math"/>
                          </a:rPr>
                          <m:t>𝑅</m:t>
                        </m:r>
                        <m:r>
                          <a:rPr lang="de-DE" i="1" baseline="-25000">
                            <a:latin typeface="Cambria Math"/>
                          </a:rPr>
                          <m:t>𝑔𝑒𝑠</m:t>
                        </m:r>
                      </m:den>
                    </m:f>
                  </m:oMath>
                </a14:m>
                <a:r>
                  <a:rPr lang="de-DE" dirty="0"/>
                  <a:t> = </a:t>
                </a:r>
                <a14:m>
                  <m:oMath xmlns:m="http://schemas.openxmlformats.org/officeDocument/2006/math">
                    <m:f>
                      <m:fPr>
                        <m:ctrlPr>
                          <a:rPr lang="de-DE" i="1">
                            <a:latin typeface="Cambria Math"/>
                          </a:rPr>
                        </m:ctrlPr>
                      </m:fPr>
                      <m:num>
                        <m:r>
                          <a:rPr lang="de-DE" i="1">
                            <a:latin typeface="Cambria Math"/>
                          </a:rPr>
                          <m:t>1</m:t>
                        </m:r>
                      </m:num>
                      <m:den>
                        <m:r>
                          <a:rPr lang="de-DE" b="0" i="1" smtClean="0">
                            <a:latin typeface="Cambria Math"/>
                          </a:rPr>
                          <m:t>1</m:t>
                        </m:r>
                        <m:r>
                          <a:rPr lang="de-DE" b="0" i="1" smtClean="0">
                            <a:latin typeface="Cambria Math"/>
                          </a:rPr>
                          <m:t>𝑘</m:t>
                        </m:r>
                        <m:r>
                          <m:rPr>
                            <m:nor/>
                          </m:rPr>
                          <a:rPr lang="el-GR" dirty="0"/>
                          <m:t>Ω</m:t>
                        </m:r>
                      </m:den>
                    </m:f>
                    <m:r>
                      <a:rPr lang="de-DE" i="1">
                        <a:latin typeface="Cambria Math"/>
                      </a:rPr>
                      <m:t>+ </m:t>
                    </m:r>
                    <m:f>
                      <m:fPr>
                        <m:ctrlPr>
                          <a:rPr lang="de-DE" i="1">
                            <a:latin typeface="Cambria Math"/>
                          </a:rPr>
                        </m:ctrlPr>
                      </m:fPr>
                      <m:num>
                        <m:r>
                          <a:rPr lang="de-DE" i="1">
                            <a:latin typeface="Cambria Math"/>
                          </a:rPr>
                          <m:t>1</m:t>
                        </m:r>
                      </m:num>
                      <m:den>
                        <m:r>
                          <a:rPr lang="de-DE" i="1">
                            <a:latin typeface="Cambria Math"/>
                          </a:rPr>
                          <m:t>(</m:t>
                        </m:r>
                        <m:r>
                          <a:rPr lang="de-DE" b="0" i="1" smtClean="0">
                            <a:latin typeface="Cambria Math"/>
                          </a:rPr>
                          <m:t>1</m:t>
                        </m:r>
                        <m:r>
                          <a:rPr lang="de-DE" b="0" i="1" smtClean="0">
                            <a:latin typeface="Cambria Math"/>
                          </a:rPr>
                          <m:t>𝑘</m:t>
                        </m:r>
                        <m:r>
                          <m:rPr>
                            <m:nor/>
                          </m:rPr>
                          <a:rPr lang="el-GR" dirty="0"/>
                          <m:t>Ω</m:t>
                        </m:r>
                        <m:r>
                          <a:rPr lang="de-DE" i="1">
                            <a:latin typeface="Cambria Math"/>
                          </a:rPr>
                          <m:t>+</m:t>
                        </m:r>
                        <m:r>
                          <a:rPr lang="de-DE" b="0" i="1" smtClean="0">
                            <a:latin typeface="Cambria Math"/>
                          </a:rPr>
                          <m:t>1</m:t>
                        </m:r>
                        <m:r>
                          <a:rPr lang="de-DE" b="0" i="1" smtClean="0">
                            <a:latin typeface="Cambria Math"/>
                          </a:rPr>
                          <m:t>𝑘</m:t>
                        </m:r>
                        <m:r>
                          <m:rPr>
                            <m:nor/>
                          </m:rPr>
                          <a:rPr lang="el-GR" dirty="0"/>
                          <m:t>Ω</m:t>
                        </m:r>
                        <m:r>
                          <a:rPr lang="de-DE" i="1">
                            <a:latin typeface="Cambria Math"/>
                          </a:rPr>
                          <m:t>)</m:t>
                        </m:r>
                      </m:den>
                    </m:f>
                  </m:oMath>
                </a14:m>
                <a:endParaRPr lang="de-DE" dirty="0" smtClean="0"/>
              </a:p>
              <a:p>
                <a:pPr>
                  <a:buFont typeface="Wingdings"/>
                  <a:buChar char="à"/>
                </a:pPr>
                <a:r>
                  <a:rPr lang="de-DE" dirty="0" err="1" smtClean="0">
                    <a:sym typeface="Wingdings" panose="05000000000000000000" pitchFamily="2" charset="2"/>
                  </a:rPr>
                  <a:t>R</a:t>
                </a:r>
                <a:r>
                  <a:rPr lang="de-DE" baseline="-25000" dirty="0" err="1" smtClean="0">
                    <a:sym typeface="Wingdings" panose="05000000000000000000" pitchFamily="2" charset="2"/>
                  </a:rPr>
                  <a:t>ges</a:t>
                </a:r>
                <a:r>
                  <a:rPr lang="de-DE" dirty="0" smtClean="0">
                    <a:sym typeface="Wingdings" panose="05000000000000000000" pitchFamily="2" charset="2"/>
                  </a:rPr>
                  <a:t> =</a:t>
                </a:r>
                <a:endParaRPr lang="de-DE" dirty="0" smtClean="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1196752"/>
            <a:ext cx="2376264" cy="1615184"/>
          </a:xfrm>
          <a:prstGeom prst="rect">
            <a:avLst/>
          </a:prstGeom>
        </p:spPr>
      </p:pic>
    </p:spTree>
    <p:extLst>
      <p:ext uri="{BB962C8B-B14F-4D97-AF65-F5344CB8AC3E}">
        <p14:creationId xmlns:p14="http://schemas.microsoft.com/office/powerpoint/2010/main" val="3175929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Grundbegriffe in der Elektronik</a:t>
            </a:r>
            <a:endParaRPr lang="de-DE" dirty="0"/>
          </a:p>
        </p:txBody>
      </p:sp>
      <mc:AlternateContent xmlns:mc="http://schemas.openxmlformats.org/markup-compatibility/2006" xmlns:a14="http://schemas.microsoft.com/office/drawing/2010/main">
        <mc:Choice Requires="a14">
          <p:graphicFrame>
            <p:nvGraphicFramePr>
              <p:cNvPr id="5" name="Inhaltsplatzhalter 4"/>
              <p:cNvGraphicFramePr>
                <a:graphicFrameLocks noGrp="1"/>
              </p:cNvGraphicFramePr>
              <p:nvPr>
                <p:ph idx="1"/>
                <p:extLst>
                  <p:ext uri="{D42A27DB-BD31-4B8C-83A1-F6EECF244321}">
                    <p14:modId xmlns:p14="http://schemas.microsoft.com/office/powerpoint/2010/main" val="144866222"/>
                  </p:ext>
                </p:extLst>
              </p:nvPr>
            </p:nvGraphicFramePr>
            <p:xfrm>
              <a:off x="467544" y="2636912"/>
              <a:ext cx="8229600" cy="2071498"/>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de-DE" dirty="0" smtClean="0"/>
                            <a:t>Name</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Einheit</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Formelzeichen</a:t>
                          </a:r>
                        </a:p>
                      </a:txBody>
                      <a:tcPr/>
                    </a:tc>
                    <a:tc>
                      <a:txBody>
                        <a:bodyPr/>
                        <a:lstStyle/>
                        <a:p>
                          <a:r>
                            <a:rPr lang="de-DE" dirty="0" smtClean="0"/>
                            <a:t>Formel</a:t>
                          </a:r>
                          <a:endParaRPr lang="de-DE" dirty="0"/>
                        </a:p>
                      </a:txBody>
                      <a:tcPr/>
                    </a:tc>
                  </a:tr>
                  <a:tr h="370840">
                    <a:tc>
                      <a:txBody>
                        <a:bodyPr/>
                        <a:lstStyle/>
                        <a:p>
                          <a:endParaRPr lang="de-DE" sz="300" dirty="0" smtClean="0"/>
                        </a:p>
                        <a:p>
                          <a:r>
                            <a:rPr lang="de-DE" dirty="0" smtClean="0"/>
                            <a:t>Strom</a:t>
                          </a:r>
                          <a:endParaRPr lang="de-DE" dirty="0"/>
                        </a:p>
                      </a:txBody>
                      <a:tcPr/>
                    </a:tc>
                    <a:tc>
                      <a:txBody>
                        <a:bodyPr/>
                        <a:lstStyle/>
                        <a:p>
                          <a:r>
                            <a:rPr lang="de-DE" sz="300" dirty="0" smtClean="0"/>
                            <a:t/>
                          </a:r>
                          <a:br>
                            <a:rPr lang="de-DE" sz="300" dirty="0" smtClean="0"/>
                          </a:br>
                          <a:r>
                            <a:rPr lang="de-DE" dirty="0" smtClean="0"/>
                            <a:t>A (</a:t>
                          </a:r>
                          <a:r>
                            <a:rPr lang="de-DE" dirty="0" err="1" smtClean="0"/>
                            <a:t>Ampère</a:t>
                          </a:r>
                          <a:r>
                            <a:rPr lang="de-DE" dirty="0" smtClean="0"/>
                            <a:t>)</a:t>
                          </a:r>
                          <a:endParaRPr lang="de-DE" dirty="0"/>
                        </a:p>
                      </a:txBody>
                      <a:tcPr/>
                    </a:tc>
                    <a:tc>
                      <a:txBody>
                        <a:bodyPr/>
                        <a:lstStyle/>
                        <a:p>
                          <a:endParaRPr lang="de-DE" sz="300" dirty="0" smtClean="0"/>
                        </a:p>
                        <a:p>
                          <a:r>
                            <a:rPr lang="de-DE" dirty="0" smtClean="0"/>
                            <a:t>I</a:t>
                          </a:r>
                          <a:endParaRPr lang="de-DE" dirty="0"/>
                        </a:p>
                      </a:txBody>
                      <a:tcPr/>
                    </a:tc>
                    <a:tc>
                      <a:txBody>
                        <a:bodyPr/>
                        <a:lstStyle/>
                        <a:p>
                          <a:r>
                            <a:rPr lang="de-DE" dirty="0" smtClean="0"/>
                            <a:t>I = </a:t>
                          </a:r>
                          <a14:m>
                            <m:oMath xmlns:m="http://schemas.openxmlformats.org/officeDocument/2006/math">
                              <m:f>
                                <m:fPr>
                                  <m:ctrlPr>
                                    <a:rPr lang="de-DE" i="1" smtClean="0">
                                      <a:latin typeface="Cambria Math"/>
                                    </a:rPr>
                                  </m:ctrlPr>
                                </m:fPr>
                                <m:num>
                                  <m:r>
                                    <a:rPr lang="de-DE" b="0" i="1" smtClean="0">
                                      <a:latin typeface="Cambria Math"/>
                                    </a:rPr>
                                    <m:t>𝑈</m:t>
                                  </m:r>
                                </m:num>
                                <m:den>
                                  <m:r>
                                    <a:rPr lang="de-DE" b="0" i="1" smtClean="0">
                                      <a:latin typeface="Cambria Math"/>
                                    </a:rPr>
                                    <m:t>𝑅</m:t>
                                  </m:r>
                                </m:den>
                              </m:f>
                            </m:oMath>
                          </a14:m>
                          <a:endParaRPr lang="de-DE" dirty="0"/>
                        </a:p>
                      </a:txBody>
                      <a:tcPr/>
                    </a:tc>
                  </a:tr>
                  <a:tr h="370840">
                    <a:tc>
                      <a:txBody>
                        <a:bodyPr/>
                        <a:lstStyle/>
                        <a:p>
                          <a:r>
                            <a:rPr lang="de-DE" dirty="0" smtClean="0"/>
                            <a:t>Spannung</a:t>
                          </a:r>
                          <a:endParaRPr lang="de-DE" dirty="0"/>
                        </a:p>
                      </a:txBody>
                      <a:tcPr/>
                    </a:tc>
                    <a:tc>
                      <a:txBody>
                        <a:bodyPr/>
                        <a:lstStyle/>
                        <a:p>
                          <a:r>
                            <a:rPr lang="de-DE" dirty="0" smtClean="0"/>
                            <a:t>V</a:t>
                          </a:r>
                          <a:r>
                            <a:rPr lang="de-DE" baseline="0" dirty="0" smtClean="0"/>
                            <a:t> (Volt)</a:t>
                          </a:r>
                          <a:endParaRPr lang="de-DE" dirty="0"/>
                        </a:p>
                      </a:txBody>
                      <a:tcPr/>
                    </a:tc>
                    <a:tc>
                      <a:txBody>
                        <a:bodyPr/>
                        <a:lstStyle/>
                        <a:p>
                          <a:r>
                            <a:rPr lang="de-DE" dirty="0" smtClean="0"/>
                            <a:t>U</a:t>
                          </a:r>
                          <a:endParaRPr lang="de-DE" dirty="0"/>
                        </a:p>
                      </a:txBody>
                      <a:tcPr/>
                    </a:tc>
                    <a:tc>
                      <a:txBody>
                        <a:bodyPr/>
                        <a:lstStyle/>
                        <a:p>
                          <a:r>
                            <a:rPr lang="de-DE" dirty="0" smtClean="0"/>
                            <a:t>U = R * I</a:t>
                          </a:r>
                          <a:endParaRPr lang="de-DE" dirty="0"/>
                        </a:p>
                      </a:txBody>
                      <a:tcPr/>
                    </a:tc>
                  </a:tr>
                  <a:tr h="370840">
                    <a:tc>
                      <a:txBody>
                        <a:bodyPr/>
                        <a:lstStyle/>
                        <a:p>
                          <a:endParaRPr lang="de-DE" sz="300" dirty="0" smtClean="0"/>
                        </a:p>
                        <a:p>
                          <a:r>
                            <a:rPr lang="de-DE" dirty="0" smtClean="0"/>
                            <a:t>Widerstand</a:t>
                          </a:r>
                          <a:endParaRPr lang="de-DE" dirty="0"/>
                        </a:p>
                      </a:txBody>
                      <a:tcPr/>
                    </a:tc>
                    <a:tc>
                      <a:txBody>
                        <a:bodyPr/>
                        <a:lstStyle/>
                        <a:p>
                          <a:r>
                            <a:rPr lang="el-GR" dirty="0" smtClean="0">
                              <a:effectLst/>
                            </a:rPr>
                            <a:t>Ω</a:t>
                          </a:r>
                          <a:r>
                            <a:rPr lang="de-DE" dirty="0" smtClean="0">
                              <a:effectLst/>
                            </a:rPr>
                            <a:t> (Ohm)</a:t>
                          </a:r>
                          <a:endParaRPr lang="de-DE" dirty="0"/>
                        </a:p>
                      </a:txBody>
                      <a:tcPr anchor="ctr"/>
                    </a:tc>
                    <a:tc>
                      <a:txBody>
                        <a:bodyPr/>
                        <a:lstStyle/>
                        <a:p>
                          <a:r>
                            <a:rPr lang="de-DE" dirty="0" smtClean="0"/>
                            <a:t>R</a:t>
                          </a:r>
                          <a:endParaRPr lang="de-DE" dirty="0"/>
                        </a:p>
                      </a:txBody>
                      <a:tcPr anchor="ctr"/>
                    </a:tc>
                    <a:tc>
                      <a:txBody>
                        <a:bodyPr/>
                        <a:lstStyle/>
                        <a:p>
                          <a:r>
                            <a:rPr lang="de-DE" dirty="0" smtClean="0"/>
                            <a:t>R = </a:t>
                          </a:r>
                          <a14:m>
                            <m:oMath xmlns:m="http://schemas.openxmlformats.org/officeDocument/2006/math">
                              <m:f>
                                <m:fPr>
                                  <m:ctrlPr>
                                    <a:rPr lang="de-DE" i="1" smtClean="0">
                                      <a:latin typeface="Cambria Math"/>
                                    </a:rPr>
                                  </m:ctrlPr>
                                </m:fPr>
                                <m:num>
                                  <m:r>
                                    <a:rPr lang="de-DE" b="0" i="1" smtClean="0">
                                      <a:latin typeface="Cambria Math"/>
                                    </a:rPr>
                                    <m:t>𝑈</m:t>
                                  </m:r>
                                </m:num>
                                <m:den>
                                  <m:r>
                                    <a:rPr lang="de-DE" b="0" i="1" smtClean="0">
                                      <a:latin typeface="Cambria Math"/>
                                    </a:rPr>
                                    <m:t>𝐼</m:t>
                                  </m:r>
                                </m:den>
                              </m:f>
                            </m:oMath>
                          </a14:m>
                          <a:endParaRPr lang="de-DE" dirty="0"/>
                        </a:p>
                      </a:txBody>
                      <a:tcPr/>
                    </a:tc>
                  </a:tr>
                  <a:tr h="370840">
                    <a:tc>
                      <a:txBody>
                        <a:bodyPr/>
                        <a:lstStyle/>
                        <a:p>
                          <a:r>
                            <a:rPr lang="de-DE" dirty="0" smtClean="0"/>
                            <a:t>Leistung</a:t>
                          </a:r>
                          <a:endParaRPr lang="de-DE" dirty="0"/>
                        </a:p>
                      </a:txBody>
                      <a:tcPr/>
                    </a:tc>
                    <a:tc>
                      <a:txBody>
                        <a:bodyPr/>
                        <a:lstStyle/>
                        <a:p>
                          <a:r>
                            <a:rPr lang="de-DE" dirty="0" smtClean="0"/>
                            <a:t>W (Watt)</a:t>
                          </a:r>
                          <a:endParaRPr lang="de-DE" dirty="0"/>
                        </a:p>
                      </a:txBody>
                      <a:tcPr/>
                    </a:tc>
                    <a:tc>
                      <a:txBody>
                        <a:bodyPr/>
                        <a:lstStyle/>
                        <a:p>
                          <a:r>
                            <a:rPr lang="de-DE" dirty="0" smtClean="0"/>
                            <a:t>P</a:t>
                          </a:r>
                          <a:endParaRPr lang="de-DE" dirty="0"/>
                        </a:p>
                      </a:txBody>
                      <a:tcPr/>
                    </a:tc>
                    <a:tc>
                      <a:txBody>
                        <a:bodyPr/>
                        <a:lstStyle/>
                        <a:p>
                          <a:endParaRPr lang="de-DE" dirty="0"/>
                        </a:p>
                      </a:txBody>
                      <a:tcPr/>
                    </a:tc>
                  </a:tr>
                </a:tbl>
              </a:graphicData>
            </a:graphic>
          </p:graphicFrame>
        </mc:Choice>
        <mc:Fallback xmlns="">
          <p:graphicFrame>
            <p:nvGraphicFramePr>
              <p:cNvPr id="5" name="Inhaltsplatzhalter 4"/>
              <p:cNvGraphicFramePr>
                <a:graphicFrameLocks noGrp="1"/>
              </p:cNvGraphicFramePr>
              <p:nvPr>
                <p:ph idx="1"/>
                <p:extLst>
                  <p:ext uri="{D42A27DB-BD31-4B8C-83A1-F6EECF244321}">
                    <p14:modId xmlns:p14="http://schemas.microsoft.com/office/powerpoint/2010/main" val="144866222"/>
                  </p:ext>
                </p:extLst>
              </p:nvPr>
            </p:nvGraphicFramePr>
            <p:xfrm>
              <a:off x="467544" y="2636912"/>
              <a:ext cx="8229600" cy="2071498"/>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de-DE" dirty="0" smtClean="0"/>
                            <a:t>Name</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Einheit</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Formelzeichen</a:t>
                          </a:r>
                          <a:endParaRPr lang="de-DE" dirty="0" smtClean="0"/>
                        </a:p>
                      </a:txBody>
                      <a:tcPr/>
                    </a:tc>
                    <a:tc>
                      <a:txBody>
                        <a:bodyPr/>
                        <a:lstStyle/>
                        <a:p>
                          <a:r>
                            <a:rPr lang="de-DE" dirty="0" smtClean="0"/>
                            <a:t>Formel</a:t>
                          </a:r>
                          <a:endParaRPr lang="de-DE" dirty="0"/>
                        </a:p>
                      </a:txBody>
                      <a:tcPr/>
                    </a:tc>
                  </a:tr>
                  <a:tr h="479489">
                    <a:tc>
                      <a:txBody>
                        <a:bodyPr/>
                        <a:lstStyle/>
                        <a:p>
                          <a:endParaRPr lang="de-DE" sz="300" dirty="0" smtClean="0"/>
                        </a:p>
                        <a:p>
                          <a:r>
                            <a:rPr lang="de-DE" dirty="0" smtClean="0"/>
                            <a:t>Strom</a:t>
                          </a:r>
                          <a:endParaRPr lang="de-DE" dirty="0"/>
                        </a:p>
                      </a:txBody>
                      <a:tcPr/>
                    </a:tc>
                    <a:tc>
                      <a:txBody>
                        <a:bodyPr/>
                        <a:lstStyle/>
                        <a:p>
                          <a:r>
                            <a:rPr lang="de-DE" sz="300" dirty="0" smtClean="0"/>
                            <a:t/>
                          </a:r>
                          <a:br>
                            <a:rPr lang="de-DE" sz="300" dirty="0" smtClean="0"/>
                          </a:br>
                          <a:r>
                            <a:rPr lang="de-DE" dirty="0" smtClean="0"/>
                            <a:t>A (</a:t>
                          </a:r>
                          <a:r>
                            <a:rPr lang="de-DE" dirty="0" err="1" smtClean="0"/>
                            <a:t>Ampère</a:t>
                          </a:r>
                          <a:r>
                            <a:rPr lang="de-DE" dirty="0" smtClean="0"/>
                            <a:t>)</a:t>
                          </a:r>
                          <a:endParaRPr lang="de-DE" dirty="0"/>
                        </a:p>
                      </a:txBody>
                      <a:tcPr/>
                    </a:tc>
                    <a:tc>
                      <a:txBody>
                        <a:bodyPr/>
                        <a:lstStyle/>
                        <a:p>
                          <a:endParaRPr lang="de-DE" sz="300" dirty="0" smtClean="0"/>
                        </a:p>
                        <a:p>
                          <a:r>
                            <a:rPr lang="de-DE" dirty="0" smtClean="0"/>
                            <a:t>I</a:t>
                          </a:r>
                          <a:endParaRPr lang="de-DE" dirty="0"/>
                        </a:p>
                      </a:txBody>
                      <a:tcPr/>
                    </a:tc>
                    <a:tc>
                      <a:txBody>
                        <a:bodyPr/>
                        <a:lstStyle/>
                        <a:p>
                          <a:endParaRPr lang="de-DE"/>
                        </a:p>
                      </a:txBody>
                      <a:tcPr>
                        <a:blipFill rotWithShape="1">
                          <a:blip r:embed="rId2"/>
                          <a:stretch>
                            <a:fillRect l="-300890" t="-84615" b="-276923"/>
                          </a:stretch>
                        </a:blipFill>
                      </a:tcPr>
                    </a:tc>
                  </a:tr>
                  <a:tr h="370840">
                    <a:tc>
                      <a:txBody>
                        <a:bodyPr/>
                        <a:lstStyle/>
                        <a:p>
                          <a:r>
                            <a:rPr lang="de-DE" dirty="0" smtClean="0"/>
                            <a:t>Spannung</a:t>
                          </a:r>
                          <a:endParaRPr lang="de-DE" dirty="0"/>
                        </a:p>
                      </a:txBody>
                      <a:tcPr/>
                    </a:tc>
                    <a:tc>
                      <a:txBody>
                        <a:bodyPr/>
                        <a:lstStyle/>
                        <a:p>
                          <a:r>
                            <a:rPr lang="de-DE" dirty="0" smtClean="0"/>
                            <a:t>V</a:t>
                          </a:r>
                          <a:r>
                            <a:rPr lang="de-DE" baseline="0" dirty="0" smtClean="0"/>
                            <a:t> (Volt)</a:t>
                          </a:r>
                          <a:endParaRPr lang="de-DE" dirty="0"/>
                        </a:p>
                      </a:txBody>
                      <a:tcPr/>
                    </a:tc>
                    <a:tc>
                      <a:txBody>
                        <a:bodyPr/>
                        <a:lstStyle/>
                        <a:p>
                          <a:r>
                            <a:rPr lang="de-DE" dirty="0" smtClean="0"/>
                            <a:t>U</a:t>
                          </a:r>
                          <a:endParaRPr lang="de-DE" dirty="0"/>
                        </a:p>
                      </a:txBody>
                      <a:tcPr/>
                    </a:tc>
                    <a:tc>
                      <a:txBody>
                        <a:bodyPr/>
                        <a:lstStyle/>
                        <a:p>
                          <a:r>
                            <a:rPr lang="de-DE" dirty="0" smtClean="0"/>
                            <a:t>U = R * I</a:t>
                          </a:r>
                          <a:endParaRPr lang="de-DE" dirty="0"/>
                        </a:p>
                      </a:txBody>
                      <a:tcPr/>
                    </a:tc>
                  </a:tr>
                  <a:tr h="479489">
                    <a:tc>
                      <a:txBody>
                        <a:bodyPr/>
                        <a:lstStyle/>
                        <a:p>
                          <a:endParaRPr lang="de-DE" sz="300" dirty="0" smtClean="0"/>
                        </a:p>
                        <a:p>
                          <a:r>
                            <a:rPr lang="de-DE" dirty="0" smtClean="0"/>
                            <a:t>Widerstand</a:t>
                          </a:r>
                          <a:endParaRPr lang="de-DE" dirty="0"/>
                        </a:p>
                      </a:txBody>
                      <a:tcPr/>
                    </a:tc>
                    <a:tc>
                      <a:txBody>
                        <a:bodyPr/>
                        <a:lstStyle/>
                        <a:p>
                          <a:r>
                            <a:rPr lang="el-GR" dirty="0" smtClean="0">
                              <a:effectLst/>
                            </a:rPr>
                            <a:t>Ω</a:t>
                          </a:r>
                          <a:r>
                            <a:rPr lang="de-DE" dirty="0" smtClean="0">
                              <a:effectLst/>
                            </a:rPr>
                            <a:t> (Ohm)</a:t>
                          </a:r>
                          <a:endParaRPr lang="de-DE" dirty="0"/>
                        </a:p>
                      </a:txBody>
                      <a:tcPr anchor="ctr"/>
                    </a:tc>
                    <a:tc>
                      <a:txBody>
                        <a:bodyPr/>
                        <a:lstStyle/>
                        <a:p>
                          <a:r>
                            <a:rPr lang="de-DE" dirty="0" smtClean="0"/>
                            <a:t>R</a:t>
                          </a:r>
                          <a:endParaRPr lang="de-DE" dirty="0"/>
                        </a:p>
                      </a:txBody>
                      <a:tcPr anchor="ctr"/>
                    </a:tc>
                    <a:tc>
                      <a:txBody>
                        <a:bodyPr/>
                        <a:lstStyle/>
                        <a:p>
                          <a:endParaRPr lang="de-DE"/>
                        </a:p>
                      </a:txBody>
                      <a:tcPr>
                        <a:blipFill rotWithShape="1">
                          <a:blip r:embed="rId2"/>
                          <a:stretch>
                            <a:fillRect l="-300890" t="-262821" b="-98718"/>
                          </a:stretch>
                        </a:blipFill>
                      </a:tcPr>
                    </a:tc>
                  </a:tr>
                  <a:tr h="370840">
                    <a:tc>
                      <a:txBody>
                        <a:bodyPr/>
                        <a:lstStyle/>
                        <a:p>
                          <a:r>
                            <a:rPr lang="de-DE" dirty="0" smtClean="0"/>
                            <a:t>Leistung</a:t>
                          </a:r>
                          <a:endParaRPr lang="de-DE" dirty="0"/>
                        </a:p>
                      </a:txBody>
                      <a:tcPr/>
                    </a:tc>
                    <a:tc>
                      <a:txBody>
                        <a:bodyPr/>
                        <a:lstStyle/>
                        <a:p>
                          <a:r>
                            <a:rPr lang="de-DE" dirty="0" smtClean="0"/>
                            <a:t>W (Watt)</a:t>
                          </a:r>
                          <a:endParaRPr lang="de-DE" dirty="0"/>
                        </a:p>
                      </a:txBody>
                      <a:tcPr/>
                    </a:tc>
                    <a:tc>
                      <a:txBody>
                        <a:bodyPr/>
                        <a:lstStyle/>
                        <a:p>
                          <a:r>
                            <a:rPr lang="de-DE" dirty="0" smtClean="0"/>
                            <a:t>P</a:t>
                          </a:r>
                          <a:endParaRPr lang="de-DE" dirty="0"/>
                        </a:p>
                      </a:txBody>
                      <a:tcPr/>
                    </a:tc>
                    <a:tc>
                      <a:txBody>
                        <a:bodyPr/>
                        <a:lstStyle/>
                        <a:p>
                          <a:endParaRPr lang="de-DE" dirty="0"/>
                        </a:p>
                      </a:txBody>
                      <a:tcPr/>
                    </a:tc>
                  </a:tr>
                </a:tbl>
              </a:graphicData>
            </a:graphic>
          </p:graphicFrame>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40418007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marL="0" indent="0"/>
            <a:r>
              <a:rPr lang="de-DE" dirty="0"/>
              <a:t>Gesamtwiderstand:</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endParaRPr lang="de-DE" dirty="0" smtClean="0"/>
              </a:p>
              <a:p>
                <a:pPr marL="0" indent="0">
                  <a:buNone/>
                </a:pPr>
                <a:endParaRPr lang="de-DE" dirty="0"/>
              </a:p>
              <a:p>
                <a:pPr marL="0" indent="0">
                  <a:buNone/>
                </a:pPr>
                <a:r>
                  <a:rPr lang="de-DE" dirty="0" smtClean="0"/>
                  <a:t>Gesamtwiderstand:</a:t>
                </a:r>
              </a:p>
              <a:p>
                <a:pPr marL="0" indent="0">
                  <a:buNone/>
                </a:pP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baseline="-25000" smtClean="0">
                            <a:latin typeface="Cambria Math"/>
                          </a:rPr>
                          <m:t>𝑔𝑒𝑠</m:t>
                        </m:r>
                      </m:den>
                    </m:f>
                  </m:oMath>
                </a14:m>
                <a:r>
                  <a:rPr lang="de-DE" dirty="0" smtClean="0"/>
                  <a:t> = </a:t>
                </a: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smtClean="0">
                            <a:latin typeface="Cambria Math"/>
                          </a:rPr>
                          <m:t>1</m:t>
                        </m:r>
                      </m:den>
                    </m:f>
                    <m:r>
                      <a:rPr lang="de-DE" b="0" i="1" smtClean="0">
                        <a:latin typeface="Cambria Math"/>
                      </a:rPr>
                      <m:t>+ </m:t>
                    </m:r>
                    <m:f>
                      <m:fPr>
                        <m:ctrlPr>
                          <a:rPr lang="de-DE" i="1" smtClean="0">
                            <a:latin typeface="Cambria Math"/>
                          </a:rPr>
                        </m:ctrlPr>
                      </m:fPr>
                      <m:num>
                        <m:r>
                          <a:rPr lang="de-DE" b="0" i="1" smtClean="0">
                            <a:latin typeface="Cambria Math"/>
                          </a:rPr>
                          <m:t>1</m:t>
                        </m:r>
                      </m:num>
                      <m:den>
                        <m:r>
                          <a:rPr lang="de-DE" b="0" i="1" smtClean="0">
                            <a:latin typeface="Cambria Math"/>
                          </a:rPr>
                          <m:t>(</m:t>
                        </m:r>
                        <m:r>
                          <a:rPr lang="de-DE" b="0" i="1" smtClean="0">
                            <a:latin typeface="Cambria Math"/>
                          </a:rPr>
                          <m:t>𝑅</m:t>
                        </m:r>
                        <m:r>
                          <a:rPr lang="de-DE" b="0" i="1" smtClean="0">
                            <a:latin typeface="Cambria Math"/>
                          </a:rPr>
                          <m:t>2+</m:t>
                        </m:r>
                        <m:r>
                          <a:rPr lang="de-DE" b="0" i="1" smtClean="0">
                            <a:latin typeface="Cambria Math"/>
                          </a:rPr>
                          <m:t>𝑅</m:t>
                        </m:r>
                        <m:r>
                          <a:rPr lang="de-DE" b="0" i="1" smtClean="0">
                            <a:latin typeface="Cambria Math"/>
                          </a:rPr>
                          <m:t>3)</m:t>
                        </m:r>
                      </m:den>
                    </m:f>
                  </m:oMath>
                </a14:m>
                <a:r>
                  <a:rPr lang="de-DE" dirty="0" smtClean="0"/>
                  <a:t> </a:t>
                </a:r>
                <a:r>
                  <a:rPr lang="de-DE" dirty="0" smtClean="0">
                    <a:sym typeface="Wingdings" panose="05000000000000000000" pitchFamily="2" charset="2"/>
                  </a:rPr>
                  <a:t> </a:t>
                </a:r>
                <a14:m>
                  <m:oMath xmlns:m="http://schemas.openxmlformats.org/officeDocument/2006/math">
                    <m:f>
                      <m:fPr>
                        <m:ctrlPr>
                          <a:rPr lang="de-DE" i="1">
                            <a:latin typeface="Cambria Math"/>
                          </a:rPr>
                        </m:ctrlPr>
                      </m:fPr>
                      <m:num>
                        <m:r>
                          <a:rPr lang="de-DE" i="1">
                            <a:latin typeface="Cambria Math"/>
                          </a:rPr>
                          <m:t>1</m:t>
                        </m:r>
                      </m:num>
                      <m:den>
                        <m:r>
                          <a:rPr lang="de-DE" i="1">
                            <a:latin typeface="Cambria Math"/>
                          </a:rPr>
                          <m:t>𝑅</m:t>
                        </m:r>
                        <m:r>
                          <a:rPr lang="de-DE" i="1" baseline="-25000">
                            <a:latin typeface="Cambria Math"/>
                          </a:rPr>
                          <m:t>𝑔𝑒𝑠</m:t>
                        </m:r>
                      </m:den>
                    </m:f>
                  </m:oMath>
                </a14:m>
                <a:r>
                  <a:rPr lang="de-DE" dirty="0"/>
                  <a:t> = </a:t>
                </a:r>
                <a14:m>
                  <m:oMath xmlns:m="http://schemas.openxmlformats.org/officeDocument/2006/math">
                    <m:f>
                      <m:fPr>
                        <m:ctrlPr>
                          <a:rPr lang="de-DE" i="1">
                            <a:latin typeface="Cambria Math"/>
                          </a:rPr>
                        </m:ctrlPr>
                      </m:fPr>
                      <m:num>
                        <m:r>
                          <a:rPr lang="de-DE" i="1">
                            <a:latin typeface="Cambria Math"/>
                          </a:rPr>
                          <m:t>1</m:t>
                        </m:r>
                      </m:num>
                      <m:den>
                        <m:r>
                          <a:rPr lang="de-DE" b="0" i="1" smtClean="0">
                            <a:latin typeface="Cambria Math"/>
                          </a:rPr>
                          <m:t>1</m:t>
                        </m:r>
                        <m:r>
                          <a:rPr lang="de-DE" b="0" i="1" smtClean="0">
                            <a:latin typeface="Cambria Math"/>
                          </a:rPr>
                          <m:t>𝑘</m:t>
                        </m:r>
                        <m:r>
                          <m:rPr>
                            <m:nor/>
                          </m:rPr>
                          <a:rPr lang="el-GR" dirty="0"/>
                          <m:t>Ω</m:t>
                        </m:r>
                      </m:den>
                    </m:f>
                    <m:r>
                      <a:rPr lang="de-DE" i="1">
                        <a:latin typeface="Cambria Math"/>
                      </a:rPr>
                      <m:t>+ </m:t>
                    </m:r>
                    <m:f>
                      <m:fPr>
                        <m:ctrlPr>
                          <a:rPr lang="de-DE" i="1">
                            <a:latin typeface="Cambria Math"/>
                          </a:rPr>
                        </m:ctrlPr>
                      </m:fPr>
                      <m:num>
                        <m:r>
                          <a:rPr lang="de-DE" i="1">
                            <a:latin typeface="Cambria Math"/>
                          </a:rPr>
                          <m:t>1</m:t>
                        </m:r>
                      </m:num>
                      <m:den>
                        <m:r>
                          <a:rPr lang="de-DE" i="1">
                            <a:latin typeface="Cambria Math"/>
                          </a:rPr>
                          <m:t>(</m:t>
                        </m:r>
                        <m:r>
                          <a:rPr lang="de-DE" b="0" i="1" smtClean="0">
                            <a:latin typeface="Cambria Math"/>
                          </a:rPr>
                          <m:t>1</m:t>
                        </m:r>
                        <m:r>
                          <a:rPr lang="de-DE" b="0" i="1" smtClean="0">
                            <a:latin typeface="Cambria Math"/>
                          </a:rPr>
                          <m:t>𝑘</m:t>
                        </m:r>
                        <m:r>
                          <m:rPr>
                            <m:nor/>
                          </m:rPr>
                          <a:rPr lang="el-GR" dirty="0"/>
                          <m:t>Ω</m:t>
                        </m:r>
                        <m:r>
                          <a:rPr lang="de-DE" i="1">
                            <a:latin typeface="Cambria Math"/>
                          </a:rPr>
                          <m:t>+</m:t>
                        </m:r>
                        <m:r>
                          <a:rPr lang="de-DE" b="0" i="1" smtClean="0">
                            <a:latin typeface="Cambria Math"/>
                          </a:rPr>
                          <m:t>1</m:t>
                        </m:r>
                        <m:r>
                          <a:rPr lang="de-DE" b="0" i="1" smtClean="0">
                            <a:latin typeface="Cambria Math"/>
                          </a:rPr>
                          <m:t>𝑘</m:t>
                        </m:r>
                        <m:r>
                          <m:rPr>
                            <m:nor/>
                          </m:rPr>
                          <a:rPr lang="el-GR" dirty="0"/>
                          <m:t>Ω</m:t>
                        </m:r>
                        <m:r>
                          <a:rPr lang="de-DE" i="1">
                            <a:latin typeface="Cambria Math"/>
                          </a:rPr>
                          <m:t>)</m:t>
                        </m:r>
                      </m:den>
                    </m:f>
                  </m:oMath>
                </a14:m>
                <a:endParaRPr lang="de-DE" dirty="0" smtClean="0"/>
              </a:p>
              <a:p>
                <a:pPr>
                  <a:buFont typeface="Wingdings"/>
                  <a:buChar char="à"/>
                </a:pPr>
                <a:r>
                  <a:rPr lang="de-DE" dirty="0" err="1" smtClean="0">
                    <a:sym typeface="Wingdings" panose="05000000000000000000" pitchFamily="2" charset="2"/>
                  </a:rPr>
                  <a:t>R</a:t>
                </a:r>
                <a:r>
                  <a:rPr lang="de-DE" baseline="-25000" dirty="0" err="1" smtClean="0">
                    <a:sym typeface="Wingdings" panose="05000000000000000000" pitchFamily="2" charset="2"/>
                  </a:rPr>
                  <a:t>ges</a:t>
                </a:r>
                <a:r>
                  <a:rPr lang="de-DE" dirty="0" smtClean="0">
                    <a:sym typeface="Wingdings" panose="05000000000000000000" pitchFamily="2" charset="2"/>
                  </a:rPr>
                  <a:t> = 666,6 </a:t>
                </a:r>
                <a:r>
                  <a:rPr lang="el-GR" dirty="0" smtClean="0"/>
                  <a:t>Ω</a:t>
                </a:r>
                <a:endParaRPr lang="de-DE" dirty="0" smtClean="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1196752"/>
            <a:ext cx="2376264" cy="1615184"/>
          </a:xfrm>
          <a:prstGeom prst="rect">
            <a:avLst/>
          </a:prstGeom>
        </p:spPr>
      </p:pic>
    </p:spTree>
    <p:extLst>
      <p:ext uri="{BB962C8B-B14F-4D97-AF65-F5344CB8AC3E}">
        <p14:creationId xmlns:p14="http://schemas.microsoft.com/office/powerpoint/2010/main" val="332167417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Gesamtstrom:</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endParaRPr lang="de-DE" dirty="0" smtClean="0"/>
              </a:p>
              <a:p>
                <a:pPr marL="0" indent="0">
                  <a:buNone/>
                </a:pPr>
                <a:endParaRPr lang="de-DE" dirty="0"/>
              </a:p>
              <a:p>
                <a:pPr marL="0" indent="0">
                  <a:buNone/>
                </a:pPr>
                <a:r>
                  <a:rPr lang="de-DE" dirty="0" smtClean="0"/>
                  <a:t>Gesamtwiderstand:</a:t>
                </a:r>
              </a:p>
              <a:p>
                <a:pPr marL="0" indent="0">
                  <a:buNone/>
                </a:pP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baseline="-25000" smtClean="0">
                            <a:latin typeface="Cambria Math"/>
                          </a:rPr>
                          <m:t>𝑔𝑒𝑠</m:t>
                        </m:r>
                      </m:den>
                    </m:f>
                  </m:oMath>
                </a14:m>
                <a:r>
                  <a:rPr lang="de-DE" dirty="0" smtClean="0"/>
                  <a:t> = </a:t>
                </a: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smtClean="0">
                            <a:latin typeface="Cambria Math"/>
                          </a:rPr>
                          <m:t>1</m:t>
                        </m:r>
                      </m:den>
                    </m:f>
                    <m:r>
                      <a:rPr lang="de-DE" b="0" i="1" smtClean="0">
                        <a:latin typeface="Cambria Math"/>
                      </a:rPr>
                      <m:t>+ </m:t>
                    </m:r>
                    <m:f>
                      <m:fPr>
                        <m:ctrlPr>
                          <a:rPr lang="de-DE" i="1" smtClean="0">
                            <a:latin typeface="Cambria Math"/>
                          </a:rPr>
                        </m:ctrlPr>
                      </m:fPr>
                      <m:num>
                        <m:r>
                          <a:rPr lang="de-DE" b="0" i="1" smtClean="0">
                            <a:latin typeface="Cambria Math"/>
                          </a:rPr>
                          <m:t>1</m:t>
                        </m:r>
                      </m:num>
                      <m:den>
                        <m:r>
                          <a:rPr lang="de-DE" b="0" i="1" smtClean="0">
                            <a:latin typeface="Cambria Math"/>
                          </a:rPr>
                          <m:t>(</m:t>
                        </m:r>
                        <m:r>
                          <a:rPr lang="de-DE" b="0" i="1" smtClean="0">
                            <a:latin typeface="Cambria Math"/>
                          </a:rPr>
                          <m:t>𝑅</m:t>
                        </m:r>
                        <m:r>
                          <a:rPr lang="de-DE" b="0" i="1" smtClean="0">
                            <a:latin typeface="Cambria Math"/>
                          </a:rPr>
                          <m:t>2+</m:t>
                        </m:r>
                        <m:r>
                          <a:rPr lang="de-DE" b="0" i="1" smtClean="0">
                            <a:latin typeface="Cambria Math"/>
                          </a:rPr>
                          <m:t>𝑅</m:t>
                        </m:r>
                        <m:r>
                          <a:rPr lang="de-DE" b="0" i="1" smtClean="0">
                            <a:latin typeface="Cambria Math"/>
                          </a:rPr>
                          <m:t>3)</m:t>
                        </m:r>
                      </m:den>
                    </m:f>
                  </m:oMath>
                </a14:m>
                <a:r>
                  <a:rPr lang="de-DE" dirty="0" smtClean="0"/>
                  <a:t> </a:t>
                </a:r>
                <a:r>
                  <a:rPr lang="de-DE" dirty="0" smtClean="0">
                    <a:sym typeface="Wingdings" panose="05000000000000000000" pitchFamily="2" charset="2"/>
                  </a:rPr>
                  <a:t> </a:t>
                </a:r>
                <a14:m>
                  <m:oMath xmlns:m="http://schemas.openxmlformats.org/officeDocument/2006/math">
                    <m:f>
                      <m:fPr>
                        <m:ctrlPr>
                          <a:rPr lang="de-DE" i="1">
                            <a:latin typeface="Cambria Math"/>
                          </a:rPr>
                        </m:ctrlPr>
                      </m:fPr>
                      <m:num>
                        <m:r>
                          <a:rPr lang="de-DE" i="1">
                            <a:latin typeface="Cambria Math"/>
                          </a:rPr>
                          <m:t>1</m:t>
                        </m:r>
                      </m:num>
                      <m:den>
                        <m:r>
                          <a:rPr lang="de-DE" i="1">
                            <a:latin typeface="Cambria Math"/>
                          </a:rPr>
                          <m:t>𝑅</m:t>
                        </m:r>
                        <m:r>
                          <a:rPr lang="de-DE" i="1" baseline="-25000">
                            <a:latin typeface="Cambria Math"/>
                          </a:rPr>
                          <m:t>𝑔𝑒𝑠</m:t>
                        </m:r>
                      </m:den>
                    </m:f>
                  </m:oMath>
                </a14:m>
                <a:r>
                  <a:rPr lang="de-DE" dirty="0"/>
                  <a:t> = </a:t>
                </a:r>
                <a14:m>
                  <m:oMath xmlns:m="http://schemas.openxmlformats.org/officeDocument/2006/math">
                    <m:f>
                      <m:fPr>
                        <m:ctrlPr>
                          <a:rPr lang="de-DE" i="1">
                            <a:latin typeface="Cambria Math"/>
                          </a:rPr>
                        </m:ctrlPr>
                      </m:fPr>
                      <m:num>
                        <m:r>
                          <a:rPr lang="de-DE" i="1">
                            <a:latin typeface="Cambria Math"/>
                          </a:rPr>
                          <m:t>1</m:t>
                        </m:r>
                      </m:num>
                      <m:den>
                        <m:r>
                          <a:rPr lang="de-DE" b="0" i="1" smtClean="0">
                            <a:latin typeface="Cambria Math"/>
                          </a:rPr>
                          <m:t>1</m:t>
                        </m:r>
                        <m:r>
                          <a:rPr lang="de-DE" b="0" i="1" smtClean="0">
                            <a:latin typeface="Cambria Math"/>
                          </a:rPr>
                          <m:t>𝑘</m:t>
                        </m:r>
                        <m:r>
                          <m:rPr>
                            <m:nor/>
                          </m:rPr>
                          <a:rPr lang="el-GR" dirty="0"/>
                          <m:t>Ω</m:t>
                        </m:r>
                      </m:den>
                    </m:f>
                    <m:r>
                      <a:rPr lang="de-DE" i="1">
                        <a:latin typeface="Cambria Math"/>
                      </a:rPr>
                      <m:t>+ </m:t>
                    </m:r>
                    <m:f>
                      <m:fPr>
                        <m:ctrlPr>
                          <a:rPr lang="de-DE" i="1">
                            <a:latin typeface="Cambria Math"/>
                          </a:rPr>
                        </m:ctrlPr>
                      </m:fPr>
                      <m:num>
                        <m:r>
                          <a:rPr lang="de-DE" i="1">
                            <a:latin typeface="Cambria Math"/>
                          </a:rPr>
                          <m:t>1</m:t>
                        </m:r>
                      </m:num>
                      <m:den>
                        <m:r>
                          <a:rPr lang="de-DE" i="1">
                            <a:latin typeface="Cambria Math"/>
                          </a:rPr>
                          <m:t>(</m:t>
                        </m:r>
                        <m:r>
                          <a:rPr lang="de-DE" b="0" i="1" smtClean="0">
                            <a:latin typeface="Cambria Math"/>
                          </a:rPr>
                          <m:t>1</m:t>
                        </m:r>
                        <m:r>
                          <a:rPr lang="de-DE" b="0" i="1" smtClean="0">
                            <a:latin typeface="Cambria Math"/>
                          </a:rPr>
                          <m:t>𝑘</m:t>
                        </m:r>
                        <m:r>
                          <m:rPr>
                            <m:nor/>
                          </m:rPr>
                          <a:rPr lang="el-GR" dirty="0"/>
                          <m:t>Ω</m:t>
                        </m:r>
                        <m:r>
                          <a:rPr lang="de-DE" i="1">
                            <a:latin typeface="Cambria Math"/>
                          </a:rPr>
                          <m:t>+</m:t>
                        </m:r>
                        <m:r>
                          <a:rPr lang="de-DE" b="0" i="1" smtClean="0">
                            <a:latin typeface="Cambria Math"/>
                          </a:rPr>
                          <m:t>1</m:t>
                        </m:r>
                        <m:r>
                          <a:rPr lang="de-DE" b="0" i="1" smtClean="0">
                            <a:latin typeface="Cambria Math"/>
                          </a:rPr>
                          <m:t>𝑘</m:t>
                        </m:r>
                        <m:r>
                          <m:rPr>
                            <m:nor/>
                          </m:rPr>
                          <a:rPr lang="el-GR" dirty="0"/>
                          <m:t>Ω</m:t>
                        </m:r>
                        <m:r>
                          <a:rPr lang="de-DE" i="1">
                            <a:latin typeface="Cambria Math"/>
                          </a:rPr>
                          <m:t>)</m:t>
                        </m:r>
                      </m:den>
                    </m:f>
                  </m:oMath>
                </a14:m>
                <a:endParaRPr lang="de-DE" dirty="0" smtClean="0"/>
              </a:p>
              <a:p>
                <a:pPr>
                  <a:buFont typeface="Wingdings"/>
                  <a:buChar char="à"/>
                </a:pPr>
                <a:r>
                  <a:rPr lang="de-DE" dirty="0" err="1" smtClean="0">
                    <a:sym typeface="Wingdings" panose="05000000000000000000" pitchFamily="2" charset="2"/>
                  </a:rPr>
                  <a:t>R</a:t>
                </a:r>
                <a:r>
                  <a:rPr lang="de-DE" baseline="-25000" dirty="0" err="1" smtClean="0">
                    <a:sym typeface="Wingdings" panose="05000000000000000000" pitchFamily="2" charset="2"/>
                  </a:rPr>
                  <a:t>ges</a:t>
                </a:r>
                <a:r>
                  <a:rPr lang="de-DE" dirty="0" smtClean="0">
                    <a:sym typeface="Wingdings" panose="05000000000000000000" pitchFamily="2" charset="2"/>
                  </a:rPr>
                  <a:t> = 666,6 </a:t>
                </a:r>
                <a:r>
                  <a:rPr lang="el-GR" dirty="0" smtClean="0"/>
                  <a:t>Ω</a:t>
                </a:r>
                <a:endParaRPr lang="de-DE" dirty="0" smtClean="0"/>
              </a:p>
              <a:p>
                <a:pPr marL="0" indent="0">
                  <a:buNone/>
                </a:pPr>
                <a:r>
                  <a:rPr lang="de-DE" dirty="0" smtClean="0"/>
                  <a:t>Gesamtstrom:</a:t>
                </a:r>
                <a:br>
                  <a:rPr lang="de-DE" dirty="0" smtClean="0"/>
                </a:br>
                <a:r>
                  <a:rPr lang="de-DE" dirty="0" err="1" smtClean="0"/>
                  <a:t>I</a:t>
                </a:r>
                <a:r>
                  <a:rPr lang="de-DE" baseline="-25000" dirty="0" err="1" smtClean="0"/>
                  <a:t>ges</a:t>
                </a:r>
                <a:r>
                  <a:rPr lang="de-DE" dirty="0" smtClean="0"/>
                  <a:t> =</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1196752"/>
            <a:ext cx="2376264" cy="1615184"/>
          </a:xfrm>
          <a:prstGeom prst="rect">
            <a:avLst/>
          </a:prstGeom>
        </p:spPr>
      </p:pic>
    </p:spTree>
    <p:extLst>
      <p:ext uri="{BB962C8B-B14F-4D97-AF65-F5344CB8AC3E}">
        <p14:creationId xmlns:p14="http://schemas.microsoft.com/office/powerpoint/2010/main" val="31336846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Gesamtstrom:</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endParaRPr lang="de-DE" dirty="0" smtClean="0"/>
              </a:p>
              <a:p>
                <a:pPr marL="0" indent="0">
                  <a:buNone/>
                </a:pPr>
                <a:endParaRPr lang="de-DE" dirty="0"/>
              </a:p>
              <a:p>
                <a:pPr marL="0" indent="0">
                  <a:buNone/>
                </a:pPr>
                <a:r>
                  <a:rPr lang="de-DE" dirty="0" smtClean="0"/>
                  <a:t>Gesamtwiderstand:</a:t>
                </a:r>
              </a:p>
              <a:p>
                <a:pPr marL="0" indent="0">
                  <a:buNone/>
                </a:pP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baseline="-25000" smtClean="0">
                            <a:latin typeface="Cambria Math"/>
                          </a:rPr>
                          <m:t>𝑔𝑒𝑠</m:t>
                        </m:r>
                      </m:den>
                    </m:f>
                  </m:oMath>
                </a14:m>
                <a:r>
                  <a:rPr lang="de-DE" dirty="0" smtClean="0"/>
                  <a:t> = </a:t>
                </a: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smtClean="0">
                            <a:latin typeface="Cambria Math"/>
                          </a:rPr>
                          <m:t>1</m:t>
                        </m:r>
                      </m:den>
                    </m:f>
                    <m:r>
                      <a:rPr lang="de-DE" b="0" i="1" smtClean="0">
                        <a:latin typeface="Cambria Math"/>
                      </a:rPr>
                      <m:t>+ </m:t>
                    </m:r>
                    <m:f>
                      <m:fPr>
                        <m:ctrlPr>
                          <a:rPr lang="de-DE" i="1" smtClean="0">
                            <a:latin typeface="Cambria Math"/>
                          </a:rPr>
                        </m:ctrlPr>
                      </m:fPr>
                      <m:num>
                        <m:r>
                          <a:rPr lang="de-DE" b="0" i="1" smtClean="0">
                            <a:latin typeface="Cambria Math"/>
                          </a:rPr>
                          <m:t>1</m:t>
                        </m:r>
                      </m:num>
                      <m:den>
                        <m:r>
                          <a:rPr lang="de-DE" b="0" i="1" smtClean="0">
                            <a:latin typeface="Cambria Math"/>
                          </a:rPr>
                          <m:t>(</m:t>
                        </m:r>
                        <m:r>
                          <a:rPr lang="de-DE" b="0" i="1" smtClean="0">
                            <a:latin typeface="Cambria Math"/>
                          </a:rPr>
                          <m:t>𝑅</m:t>
                        </m:r>
                        <m:r>
                          <a:rPr lang="de-DE" b="0" i="1" smtClean="0">
                            <a:latin typeface="Cambria Math"/>
                          </a:rPr>
                          <m:t>2+</m:t>
                        </m:r>
                        <m:r>
                          <a:rPr lang="de-DE" b="0" i="1" smtClean="0">
                            <a:latin typeface="Cambria Math"/>
                          </a:rPr>
                          <m:t>𝑅</m:t>
                        </m:r>
                        <m:r>
                          <a:rPr lang="de-DE" b="0" i="1" smtClean="0">
                            <a:latin typeface="Cambria Math"/>
                          </a:rPr>
                          <m:t>3)</m:t>
                        </m:r>
                      </m:den>
                    </m:f>
                  </m:oMath>
                </a14:m>
                <a:r>
                  <a:rPr lang="de-DE" dirty="0" smtClean="0"/>
                  <a:t> </a:t>
                </a:r>
                <a:r>
                  <a:rPr lang="de-DE" dirty="0" smtClean="0">
                    <a:sym typeface="Wingdings" panose="05000000000000000000" pitchFamily="2" charset="2"/>
                  </a:rPr>
                  <a:t> </a:t>
                </a:r>
                <a14:m>
                  <m:oMath xmlns:m="http://schemas.openxmlformats.org/officeDocument/2006/math">
                    <m:f>
                      <m:fPr>
                        <m:ctrlPr>
                          <a:rPr lang="de-DE" i="1">
                            <a:latin typeface="Cambria Math"/>
                          </a:rPr>
                        </m:ctrlPr>
                      </m:fPr>
                      <m:num>
                        <m:r>
                          <a:rPr lang="de-DE" i="1">
                            <a:latin typeface="Cambria Math"/>
                          </a:rPr>
                          <m:t>1</m:t>
                        </m:r>
                      </m:num>
                      <m:den>
                        <m:r>
                          <a:rPr lang="de-DE" i="1">
                            <a:latin typeface="Cambria Math"/>
                          </a:rPr>
                          <m:t>𝑅</m:t>
                        </m:r>
                        <m:r>
                          <a:rPr lang="de-DE" i="1" baseline="-25000">
                            <a:latin typeface="Cambria Math"/>
                          </a:rPr>
                          <m:t>𝑔𝑒𝑠</m:t>
                        </m:r>
                      </m:den>
                    </m:f>
                  </m:oMath>
                </a14:m>
                <a:r>
                  <a:rPr lang="de-DE" dirty="0"/>
                  <a:t> = </a:t>
                </a:r>
                <a14:m>
                  <m:oMath xmlns:m="http://schemas.openxmlformats.org/officeDocument/2006/math">
                    <m:f>
                      <m:fPr>
                        <m:ctrlPr>
                          <a:rPr lang="de-DE" i="1">
                            <a:latin typeface="Cambria Math"/>
                          </a:rPr>
                        </m:ctrlPr>
                      </m:fPr>
                      <m:num>
                        <m:r>
                          <a:rPr lang="de-DE" i="1">
                            <a:latin typeface="Cambria Math"/>
                          </a:rPr>
                          <m:t>1</m:t>
                        </m:r>
                      </m:num>
                      <m:den>
                        <m:r>
                          <a:rPr lang="de-DE" b="0" i="1" smtClean="0">
                            <a:latin typeface="Cambria Math"/>
                          </a:rPr>
                          <m:t>1</m:t>
                        </m:r>
                        <m:r>
                          <a:rPr lang="de-DE" b="0" i="1" smtClean="0">
                            <a:latin typeface="Cambria Math"/>
                          </a:rPr>
                          <m:t>𝑘</m:t>
                        </m:r>
                        <m:r>
                          <m:rPr>
                            <m:nor/>
                          </m:rPr>
                          <a:rPr lang="el-GR" dirty="0"/>
                          <m:t>Ω</m:t>
                        </m:r>
                      </m:den>
                    </m:f>
                    <m:r>
                      <a:rPr lang="de-DE" i="1">
                        <a:latin typeface="Cambria Math"/>
                      </a:rPr>
                      <m:t>+ </m:t>
                    </m:r>
                    <m:f>
                      <m:fPr>
                        <m:ctrlPr>
                          <a:rPr lang="de-DE" i="1">
                            <a:latin typeface="Cambria Math"/>
                          </a:rPr>
                        </m:ctrlPr>
                      </m:fPr>
                      <m:num>
                        <m:r>
                          <a:rPr lang="de-DE" i="1">
                            <a:latin typeface="Cambria Math"/>
                          </a:rPr>
                          <m:t>1</m:t>
                        </m:r>
                      </m:num>
                      <m:den>
                        <m:r>
                          <a:rPr lang="de-DE" i="1">
                            <a:latin typeface="Cambria Math"/>
                          </a:rPr>
                          <m:t>(</m:t>
                        </m:r>
                        <m:r>
                          <a:rPr lang="de-DE" b="0" i="1" smtClean="0">
                            <a:latin typeface="Cambria Math"/>
                          </a:rPr>
                          <m:t>1</m:t>
                        </m:r>
                        <m:r>
                          <a:rPr lang="de-DE" b="0" i="1" smtClean="0">
                            <a:latin typeface="Cambria Math"/>
                          </a:rPr>
                          <m:t>𝑘</m:t>
                        </m:r>
                        <m:r>
                          <m:rPr>
                            <m:nor/>
                          </m:rPr>
                          <a:rPr lang="el-GR" dirty="0"/>
                          <m:t>Ω</m:t>
                        </m:r>
                        <m:r>
                          <a:rPr lang="de-DE" i="1">
                            <a:latin typeface="Cambria Math"/>
                          </a:rPr>
                          <m:t>+</m:t>
                        </m:r>
                        <m:r>
                          <a:rPr lang="de-DE" b="0" i="1" smtClean="0">
                            <a:latin typeface="Cambria Math"/>
                          </a:rPr>
                          <m:t>1</m:t>
                        </m:r>
                        <m:r>
                          <a:rPr lang="de-DE" b="0" i="1" smtClean="0">
                            <a:latin typeface="Cambria Math"/>
                          </a:rPr>
                          <m:t>𝑘</m:t>
                        </m:r>
                        <m:r>
                          <m:rPr>
                            <m:nor/>
                          </m:rPr>
                          <a:rPr lang="el-GR" dirty="0"/>
                          <m:t>Ω</m:t>
                        </m:r>
                        <m:r>
                          <a:rPr lang="de-DE" i="1">
                            <a:latin typeface="Cambria Math"/>
                          </a:rPr>
                          <m:t>)</m:t>
                        </m:r>
                      </m:den>
                    </m:f>
                  </m:oMath>
                </a14:m>
                <a:endParaRPr lang="de-DE" dirty="0" smtClean="0"/>
              </a:p>
              <a:p>
                <a:pPr>
                  <a:buFont typeface="Wingdings"/>
                  <a:buChar char="à"/>
                </a:pPr>
                <a:r>
                  <a:rPr lang="de-DE" dirty="0" err="1" smtClean="0">
                    <a:sym typeface="Wingdings" panose="05000000000000000000" pitchFamily="2" charset="2"/>
                  </a:rPr>
                  <a:t>R</a:t>
                </a:r>
                <a:r>
                  <a:rPr lang="de-DE" baseline="-25000" dirty="0" err="1" smtClean="0">
                    <a:sym typeface="Wingdings" panose="05000000000000000000" pitchFamily="2" charset="2"/>
                  </a:rPr>
                  <a:t>ges</a:t>
                </a:r>
                <a:r>
                  <a:rPr lang="de-DE" dirty="0" smtClean="0">
                    <a:sym typeface="Wingdings" panose="05000000000000000000" pitchFamily="2" charset="2"/>
                  </a:rPr>
                  <a:t> = 666,6 </a:t>
                </a:r>
                <a:r>
                  <a:rPr lang="el-GR" dirty="0" smtClean="0"/>
                  <a:t>Ω</a:t>
                </a:r>
                <a:endParaRPr lang="de-DE" dirty="0" smtClean="0"/>
              </a:p>
              <a:p>
                <a:pPr marL="0" indent="0">
                  <a:buNone/>
                </a:pPr>
                <a:r>
                  <a:rPr lang="de-DE" dirty="0"/>
                  <a:t>Gesamtstrom:</a:t>
                </a:r>
                <a:br>
                  <a:rPr lang="de-DE" dirty="0"/>
                </a:br>
                <a:r>
                  <a:rPr lang="de-DE" dirty="0" err="1"/>
                  <a:t>I</a:t>
                </a:r>
                <a:r>
                  <a:rPr lang="de-DE" baseline="-25000" dirty="0" err="1" smtClean="0"/>
                  <a:t>ges</a:t>
                </a:r>
                <a:r>
                  <a:rPr lang="de-DE" dirty="0" smtClean="0"/>
                  <a:t> = U : R</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1196752"/>
            <a:ext cx="2376264" cy="1615184"/>
          </a:xfrm>
          <a:prstGeom prst="rect">
            <a:avLst/>
          </a:prstGeom>
        </p:spPr>
      </p:pic>
    </p:spTree>
    <p:extLst>
      <p:ext uri="{BB962C8B-B14F-4D97-AF65-F5344CB8AC3E}">
        <p14:creationId xmlns:p14="http://schemas.microsoft.com/office/powerpoint/2010/main" val="372027412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Gesamtstrom:</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endParaRPr lang="de-DE" dirty="0" smtClean="0"/>
              </a:p>
              <a:p>
                <a:pPr marL="0" indent="0">
                  <a:buNone/>
                </a:pPr>
                <a:endParaRPr lang="de-DE" dirty="0"/>
              </a:p>
              <a:p>
                <a:pPr marL="0" indent="0">
                  <a:buNone/>
                </a:pPr>
                <a:r>
                  <a:rPr lang="de-DE" dirty="0" smtClean="0"/>
                  <a:t>Gesamtwiderstand:</a:t>
                </a:r>
              </a:p>
              <a:p>
                <a:pPr marL="0" indent="0">
                  <a:buNone/>
                </a:pP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baseline="-25000" smtClean="0">
                            <a:latin typeface="Cambria Math"/>
                          </a:rPr>
                          <m:t>𝑔𝑒𝑠</m:t>
                        </m:r>
                      </m:den>
                    </m:f>
                  </m:oMath>
                </a14:m>
                <a:r>
                  <a:rPr lang="de-DE" dirty="0" smtClean="0"/>
                  <a:t> = </a:t>
                </a: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smtClean="0">
                            <a:latin typeface="Cambria Math"/>
                          </a:rPr>
                          <m:t>1</m:t>
                        </m:r>
                      </m:den>
                    </m:f>
                    <m:r>
                      <a:rPr lang="de-DE" b="0" i="1" smtClean="0">
                        <a:latin typeface="Cambria Math"/>
                      </a:rPr>
                      <m:t>+ </m:t>
                    </m:r>
                    <m:f>
                      <m:fPr>
                        <m:ctrlPr>
                          <a:rPr lang="de-DE" i="1" smtClean="0">
                            <a:latin typeface="Cambria Math"/>
                          </a:rPr>
                        </m:ctrlPr>
                      </m:fPr>
                      <m:num>
                        <m:r>
                          <a:rPr lang="de-DE" b="0" i="1" smtClean="0">
                            <a:latin typeface="Cambria Math"/>
                          </a:rPr>
                          <m:t>1</m:t>
                        </m:r>
                      </m:num>
                      <m:den>
                        <m:r>
                          <a:rPr lang="de-DE" b="0" i="1" smtClean="0">
                            <a:latin typeface="Cambria Math"/>
                          </a:rPr>
                          <m:t>(</m:t>
                        </m:r>
                        <m:r>
                          <a:rPr lang="de-DE" b="0" i="1" smtClean="0">
                            <a:latin typeface="Cambria Math"/>
                          </a:rPr>
                          <m:t>𝑅</m:t>
                        </m:r>
                        <m:r>
                          <a:rPr lang="de-DE" b="0" i="1" smtClean="0">
                            <a:latin typeface="Cambria Math"/>
                          </a:rPr>
                          <m:t>2+</m:t>
                        </m:r>
                        <m:r>
                          <a:rPr lang="de-DE" b="0" i="1" smtClean="0">
                            <a:latin typeface="Cambria Math"/>
                          </a:rPr>
                          <m:t>𝑅</m:t>
                        </m:r>
                        <m:r>
                          <a:rPr lang="de-DE" b="0" i="1" smtClean="0">
                            <a:latin typeface="Cambria Math"/>
                          </a:rPr>
                          <m:t>3)</m:t>
                        </m:r>
                      </m:den>
                    </m:f>
                  </m:oMath>
                </a14:m>
                <a:r>
                  <a:rPr lang="de-DE" dirty="0" smtClean="0"/>
                  <a:t> </a:t>
                </a:r>
                <a:r>
                  <a:rPr lang="de-DE" dirty="0" smtClean="0">
                    <a:sym typeface="Wingdings" panose="05000000000000000000" pitchFamily="2" charset="2"/>
                  </a:rPr>
                  <a:t> </a:t>
                </a:r>
                <a14:m>
                  <m:oMath xmlns:m="http://schemas.openxmlformats.org/officeDocument/2006/math">
                    <m:f>
                      <m:fPr>
                        <m:ctrlPr>
                          <a:rPr lang="de-DE" i="1">
                            <a:latin typeface="Cambria Math"/>
                          </a:rPr>
                        </m:ctrlPr>
                      </m:fPr>
                      <m:num>
                        <m:r>
                          <a:rPr lang="de-DE" i="1">
                            <a:latin typeface="Cambria Math"/>
                          </a:rPr>
                          <m:t>1</m:t>
                        </m:r>
                      </m:num>
                      <m:den>
                        <m:r>
                          <a:rPr lang="de-DE" i="1">
                            <a:latin typeface="Cambria Math"/>
                          </a:rPr>
                          <m:t>𝑅</m:t>
                        </m:r>
                        <m:r>
                          <a:rPr lang="de-DE" i="1" baseline="-25000">
                            <a:latin typeface="Cambria Math"/>
                          </a:rPr>
                          <m:t>𝑔𝑒𝑠</m:t>
                        </m:r>
                      </m:den>
                    </m:f>
                  </m:oMath>
                </a14:m>
                <a:r>
                  <a:rPr lang="de-DE" dirty="0"/>
                  <a:t> = </a:t>
                </a:r>
                <a14:m>
                  <m:oMath xmlns:m="http://schemas.openxmlformats.org/officeDocument/2006/math">
                    <m:f>
                      <m:fPr>
                        <m:ctrlPr>
                          <a:rPr lang="de-DE" i="1">
                            <a:latin typeface="Cambria Math"/>
                          </a:rPr>
                        </m:ctrlPr>
                      </m:fPr>
                      <m:num>
                        <m:r>
                          <a:rPr lang="de-DE" i="1">
                            <a:latin typeface="Cambria Math"/>
                          </a:rPr>
                          <m:t>1</m:t>
                        </m:r>
                      </m:num>
                      <m:den>
                        <m:r>
                          <a:rPr lang="de-DE" b="0" i="1" smtClean="0">
                            <a:latin typeface="Cambria Math"/>
                          </a:rPr>
                          <m:t>1</m:t>
                        </m:r>
                        <m:r>
                          <a:rPr lang="de-DE" b="0" i="1" smtClean="0">
                            <a:latin typeface="Cambria Math"/>
                          </a:rPr>
                          <m:t>𝑘</m:t>
                        </m:r>
                        <m:r>
                          <m:rPr>
                            <m:nor/>
                          </m:rPr>
                          <a:rPr lang="el-GR" dirty="0"/>
                          <m:t>Ω</m:t>
                        </m:r>
                      </m:den>
                    </m:f>
                    <m:r>
                      <a:rPr lang="de-DE" i="1">
                        <a:latin typeface="Cambria Math"/>
                      </a:rPr>
                      <m:t>+ </m:t>
                    </m:r>
                    <m:f>
                      <m:fPr>
                        <m:ctrlPr>
                          <a:rPr lang="de-DE" i="1">
                            <a:latin typeface="Cambria Math"/>
                          </a:rPr>
                        </m:ctrlPr>
                      </m:fPr>
                      <m:num>
                        <m:r>
                          <a:rPr lang="de-DE" i="1">
                            <a:latin typeface="Cambria Math"/>
                          </a:rPr>
                          <m:t>1</m:t>
                        </m:r>
                      </m:num>
                      <m:den>
                        <m:r>
                          <a:rPr lang="de-DE" i="1">
                            <a:latin typeface="Cambria Math"/>
                          </a:rPr>
                          <m:t>(</m:t>
                        </m:r>
                        <m:r>
                          <a:rPr lang="de-DE" b="0" i="1" smtClean="0">
                            <a:latin typeface="Cambria Math"/>
                          </a:rPr>
                          <m:t>1</m:t>
                        </m:r>
                        <m:r>
                          <a:rPr lang="de-DE" b="0" i="1" smtClean="0">
                            <a:latin typeface="Cambria Math"/>
                          </a:rPr>
                          <m:t>𝑘</m:t>
                        </m:r>
                        <m:r>
                          <m:rPr>
                            <m:nor/>
                          </m:rPr>
                          <a:rPr lang="el-GR" dirty="0"/>
                          <m:t>Ω</m:t>
                        </m:r>
                        <m:r>
                          <a:rPr lang="de-DE" i="1">
                            <a:latin typeface="Cambria Math"/>
                          </a:rPr>
                          <m:t>+</m:t>
                        </m:r>
                        <m:r>
                          <a:rPr lang="de-DE" b="0" i="1" smtClean="0">
                            <a:latin typeface="Cambria Math"/>
                          </a:rPr>
                          <m:t>1</m:t>
                        </m:r>
                        <m:r>
                          <a:rPr lang="de-DE" b="0" i="1" smtClean="0">
                            <a:latin typeface="Cambria Math"/>
                          </a:rPr>
                          <m:t>𝑘</m:t>
                        </m:r>
                        <m:r>
                          <m:rPr>
                            <m:nor/>
                          </m:rPr>
                          <a:rPr lang="el-GR" dirty="0"/>
                          <m:t>Ω</m:t>
                        </m:r>
                        <m:r>
                          <a:rPr lang="de-DE" i="1">
                            <a:latin typeface="Cambria Math"/>
                          </a:rPr>
                          <m:t>)</m:t>
                        </m:r>
                      </m:den>
                    </m:f>
                  </m:oMath>
                </a14:m>
                <a:endParaRPr lang="de-DE" dirty="0" smtClean="0"/>
              </a:p>
              <a:p>
                <a:pPr>
                  <a:buFont typeface="Wingdings"/>
                  <a:buChar char="à"/>
                </a:pPr>
                <a:r>
                  <a:rPr lang="de-DE" dirty="0" err="1" smtClean="0">
                    <a:sym typeface="Wingdings" panose="05000000000000000000" pitchFamily="2" charset="2"/>
                  </a:rPr>
                  <a:t>R</a:t>
                </a:r>
                <a:r>
                  <a:rPr lang="de-DE" baseline="-25000" dirty="0" err="1" smtClean="0">
                    <a:sym typeface="Wingdings" panose="05000000000000000000" pitchFamily="2" charset="2"/>
                  </a:rPr>
                  <a:t>ges</a:t>
                </a:r>
                <a:r>
                  <a:rPr lang="de-DE" dirty="0" smtClean="0">
                    <a:sym typeface="Wingdings" panose="05000000000000000000" pitchFamily="2" charset="2"/>
                  </a:rPr>
                  <a:t> = 666,6 </a:t>
                </a:r>
                <a:r>
                  <a:rPr lang="el-GR" dirty="0" smtClean="0"/>
                  <a:t>Ω</a:t>
                </a:r>
                <a:endParaRPr lang="de-DE" dirty="0" smtClean="0"/>
              </a:p>
              <a:p>
                <a:pPr marL="0" indent="0">
                  <a:buNone/>
                </a:pPr>
                <a:r>
                  <a:rPr lang="de-DE" dirty="0"/>
                  <a:t>Gesamtstrom:</a:t>
                </a:r>
                <a:br>
                  <a:rPr lang="de-DE" dirty="0"/>
                </a:br>
                <a:r>
                  <a:rPr lang="de-DE" dirty="0" err="1"/>
                  <a:t>I</a:t>
                </a:r>
                <a:r>
                  <a:rPr lang="de-DE" baseline="-25000" dirty="0" err="1" smtClean="0"/>
                  <a:t>ges</a:t>
                </a:r>
                <a:r>
                  <a:rPr lang="de-DE" dirty="0" smtClean="0"/>
                  <a:t> = U : R </a:t>
                </a:r>
                <a:r>
                  <a:rPr lang="de-DE" dirty="0" smtClean="0">
                    <a:sym typeface="Wingdings" panose="05000000000000000000" pitchFamily="2" charset="2"/>
                  </a:rPr>
                  <a:t> </a:t>
                </a:r>
                <a:r>
                  <a:rPr lang="de-DE" dirty="0" err="1" smtClean="0">
                    <a:sym typeface="Wingdings" panose="05000000000000000000" pitchFamily="2" charset="2"/>
                  </a:rPr>
                  <a:t>I</a:t>
                </a:r>
                <a:r>
                  <a:rPr lang="de-DE" baseline="-25000" dirty="0" err="1" smtClean="0">
                    <a:sym typeface="Wingdings" panose="05000000000000000000" pitchFamily="2" charset="2"/>
                  </a:rPr>
                  <a:t>ges</a:t>
                </a:r>
                <a:r>
                  <a:rPr lang="de-DE" dirty="0" smtClean="0">
                    <a:sym typeface="Wingdings" panose="05000000000000000000" pitchFamily="2" charset="2"/>
                  </a:rPr>
                  <a:t> =</a:t>
                </a:r>
                <a:endParaRPr lang="de-DE" dirty="0" smtClean="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1196752"/>
            <a:ext cx="2376264" cy="1615184"/>
          </a:xfrm>
          <a:prstGeom prst="rect">
            <a:avLst/>
          </a:prstGeom>
        </p:spPr>
      </p:pic>
    </p:spTree>
    <p:extLst>
      <p:ext uri="{BB962C8B-B14F-4D97-AF65-F5344CB8AC3E}">
        <p14:creationId xmlns:p14="http://schemas.microsoft.com/office/powerpoint/2010/main" val="12211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Gesamtstrom:</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endParaRPr lang="de-DE" dirty="0" smtClean="0"/>
              </a:p>
              <a:p>
                <a:pPr marL="0" indent="0">
                  <a:buNone/>
                </a:pPr>
                <a:endParaRPr lang="de-DE" dirty="0"/>
              </a:p>
              <a:p>
                <a:pPr marL="0" indent="0">
                  <a:buNone/>
                </a:pPr>
                <a:r>
                  <a:rPr lang="de-DE" dirty="0" smtClean="0"/>
                  <a:t>Gesamtwiderstand:</a:t>
                </a:r>
              </a:p>
              <a:p>
                <a:pPr marL="0" indent="0">
                  <a:buNone/>
                </a:pP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baseline="-25000" smtClean="0">
                            <a:latin typeface="Cambria Math"/>
                          </a:rPr>
                          <m:t>𝑔𝑒𝑠</m:t>
                        </m:r>
                      </m:den>
                    </m:f>
                  </m:oMath>
                </a14:m>
                <a:r>
                  <a:rPr lang="de-DE" dirty="0" smtClean="0"/>
                  <a:t> = </a:t>
                </a: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smtClean="0">
                            <a:latin typeface="Cambria Math"/>
                          </a:rPr>
                          <m:t>1</m:t>
                        </m:r>
                      </m:den>
                    </m:f>
                    <m:r>
                      <a:rPr lang="de-DE" b="0" i="1" smtClean="0">
                        <a:latin typeface="Cambria Math"/>
                      </a:rPr>
                      <m:t>+ </m:t>
                    </m:r>
                    <m:f>
                      <m:fPr>
                        <m:ctrlPr>
                          <a:rPr lang="de-DE" i="1" smtClean="0">
                            <a:latin typeface="Cambria Math"/>
                          </a:rPr>
                        </m:ctrlPr>
                      </m:fPr>
                      <m:num>
                        <m:r>
                          <a:rPr lang="de-DE" b="0" i="1" smtClean="0">
                            <a:latin typeface="Cambria Math"/>
                          </a:rPr>
                          <m:t>1</m:t>
                        </m:r>
                      </m:num>
                      <m:den>
                        <m:r>
                          <a:rPr lang="de-DE" b="0" i="1" smtClean="0">
                            <a:latin typeface="Cambria Math"/>
                          </a:rPr>
                          <m:t>(</m:t>
                        </m:r>
                        <m:r>
                          <a:rPr lang="de-DE" b="0" i="1" smtClean="0">
                            <a:latin typeface="Cambria Math"/>
                          </a:rPr>
                          <m:t>𝑅</m:t>
                        </m:r>
                        <m:r>
                          <a:rPr lang="de-DE" b="0" i="1" smtClean="0">
                            <a:latin typeface="Cambria Math"/>
                          </a:rPr>
                          <m:t>2+</m:t>
                        </m:r>
                        <m:r>
                          <a:rPr lang="de-DE" b="0" i="1" smtClean="0">
                            <a:latin typeface="Cambria Math"/>
                          </a:rPr>
                          <m:t>𝑅</m:t>
                        </m:r>
                        <m:r>
                          <a:rPr lang="de-DE" b="0" i="1" smtClean="0">
                            <a:latin typeface="Cambria Math"/>
                          </a:rPr>
                          <m:t>3)</m:t>
                        </m:r>
                      </m:den>
                    </m:f>
                  </m:oMath>
                </a14:m>
                <a:r>
                  <a:rPr lang="de-DE" dirty="0" smtClean="0"/>
                  <a:t> </a:t>
                </a:r>
                <a:r>
                  <a:rPr lang="de-DE" dirty="0" smtClean="0">
                    <a:sym typeface="Wingdings" panose="05000000000000000000" pitchFamily="2" charset="2"/>
                  </a:rPr>
                  <a:t> </a:t>
                </a:r>
                <a14:m>
                  <m:oMath xmlns:m="http://schemas.openxmlformats.org/officeDocument/2006/math">
                    <m:f>
                      <m:fPr>
                        <m:ctrlPr>
                          <a:rPr lang="de-DE" i="1">
                            <a:latin typeface="Cambria Math"/>
                          </a:rPr>
                        </m:ctrlPr>
                      </m:fPr>
                      <m:num>
                        <m:r>
                          <a:rPr lang="de-DE" i="1">
                            <a:latin typeface="Cambria Math"/>
                          </a:rPr>
                          <m:t>1</m:t>
                        </m:r>
                      </m:num>
                      <m:den>
                        <m:r>
                          <a:rPr lang="de-DE" i="1">
                            <a:latin typeface="Cambria Math"/>
                          </a:rPr>
                          <m:t>𝑅</m:t>
                        </m:r>
                        <m:r>
                          <a:rPr lang="de-DE" i="1" baseline="-25000">
                            <a:latin typeface="Cambria Math"/>
                          </a:rPr>
                          <m:t>𝑔𝑒𝑠</m:t>
                        </m:r>
                      </m:den>
                    </m:f>
                  </m:oMath>
                </a14:m>
                <a:r>
                  <a:rPr lang="de-DE" dirty="0"/>
                  <a:t> = </a:t>
                </a:r>
                <a14:m>
                  <m:oMath xmlns:m="http://schemas.openxmlformats.org/officeDocument/2006/math">
                    <m:f>
                      <m:fPr>
                        <m:ctrlPr>
                          <a:rPr lang="de-DE" i="1">
                            <a:latin typeface="Cambria Math"/>
                          </a:rPr>
                        </m:ctrlPr>
                      </m:fPr>
                      <m:num>
                        <m:r>
                          <a:rPr lang="de-DE" i="1">
                            <a:latin typeface="Cambria Math"/>
                          </a:rPr>
                          <m:t>1</m:t>
                        </m:r>
                      </m:num>
                      <m:den>
                        <m:r>
                          <a:rPr lang="de-DE" b="0" i="1" smtClean="0">
                            <a:latin typeface="Cambria Math"/>
                          </a:rPr>
                          <m:t>1</m:t>
                        </m:r>
                        <m:r>
                          <a:rPr lang="de-DE" b="0" i="1" smtClean="0">
                            <a:latin typeface="Cambria Math"/>
                          </a:rPr>
                          <m:t>𝑘</m:t>
                        </m:r>
                        <m:r>
                          <m:rPr>
                            <m:nor/>
                          </m:rPr>
                          <a:rPr lang="el-GR" dirty="0"/>
                          <m:t>Ω</m:t>
                        </m:r>
                      </m:den>
                    </m:f>
                    <m:r>
                      <a:rPr lang="de-DE" i="1">
                        <a:latin typeface="Cambria Math"/>
                      </a:rPr>
                      <m:t>+ </m:t>
                    </m:r>
                    <m:f>
                      <m:fPr>
                        <m:ctrlPr>
                          <a:rPr lang="de-DE" i="1">
                            <a:latin typeface="Cambria Math"/>
                          </a:rPr>
                        </m:ctrlPr>
                      </m:fPr>
                      <m:num>
                        <m:r>
                          <a:rPr lang="de-DE" i="1">
                            <a:latin typeface="Cambria Math"/>
                          </a:rPr>
                          <m:t>1</m:t>
                        </m:r>
                      </m:num>
                      <m:den>
                        <m:r>
                          <a:rPr lang="de-DE" i="1">
                            <a:latin typeface="Cambria Math"/>
                          </a:rPr>
                          <m:t>(</m:t>
                        </m:r>
                        <m:r>
                          <a:rPr lang="de-DE" b="0" i="1" smtClean="0">
                            <a:latin typeface="Cambria Math"/>
                          </a:rPr>
                          <m:t>1</m:t>
                        </m:r>
                        <m:r>
                          <a:rPr lang="de-DE" b="0" i="1" smtClean="0">
                            <a:latin typeface="Cambria Math"/>
                          </a:rPr>
                          <m:t>𝑘</m:t>
                        </m:r>
                        <m:r>
                          <m:rPr>
                            <m:nor/>
                          </m:rPr>
                          <a:rPr lang="el-GR" dirty="0"/>
                          <m:t>Ω</m:t>
                        </m:r>
                        <m:r>
                          <a:rPr lang="de-DE" i="1">
                            <a:latin typeface="Cambria Math"/>
                          </a:rPr>
                          <m:t>+</m:t>
                        </m:r>
                        <m:r>
                          <a:rPr lang="de-DE" b="0" i="1" smtClean="0">
                            <a:latin typeface="Cambria Math"/>
                          </a:rPr>
                          <m:t>1</m:t>
                        </m:r>
                        <m:r>
                          <a:rPr lang="de-DE" b="0" i="1" smtClean="0">
                            <a:latin typeface="Cambria Math"/>
                          </a:rPr>
                          <m:t>𝑘</m:t>
                        </m:r>
                        <m:r>
                          <m:rPr>
                            <m:nor/>
                          </m:rPr>
                          <a:rPr lang="el-GR" dirty="0"/>
                          <m:t>Ω</m:t>
                        </m:r>
                        <m:r>
                          <a:rPr lang="de-DE" i="1">
                            <a:latin typeface="Cambria Math"/>
                          </a:rPr>
                          <m:t>)</m:t>
                        </m:r>
                      </m:den>
                    </m:f>
                  </m:oMath>
                </a14:m>
                <a:endParaRPr lang="de-DE" dirty="0" smtClean="0"/>
              </a:p>
              <a:p>
                <a:pPr>
                  <a:buFont typeface="Wingdings"/>
                  <a:buChar char="à"/>
                </a:pPr>
                <a:r>
                  <a:rPr lang="de-DE" dirty="0" err="1" smtClean="0">
                    <a:sym typeface="Wingdings" panose="05000000000000000000" pitchFamily="2" charset="2"/>
                  </a:rPr>
                  <a:t>R</a:t>
                </a:r>
                <a:r>
                  <a:rPr lang="de-DE" baseline="-25000" dirty="0" err="1" smtClean="0">
                    <a:sym typeface="Wingdings" panose="05000000000000000000" pitchFamily="2" charset="2"/>
                  </a:rPr>
                  <a:t>ges</a:t>
                </a:r>
                <a:r>
                  <a:rPr lang="de-DE" dirty="0" smtClean="0">
                    <a:sym typeface="Wingdings" panose="05000000000000000000" pitchFamily="2" charset="2"/>
                  </a:rPr>
                  <a:t> = 666,6 </a:t>
                </a:r>
                <a:r>
                  <a:rPr lang="el-GR" dirty="0" smtClean="0"/>
                  <a:t>Ω</a:t>
                </a:r>
                <a:endParaRPr lang="de-DE" dirty="0" smtClean="0"/>
              </a:p>
              <a:p>
                <a:pPr marL="0" indent="0">
                  <a:buNone/>
                </a:pPr>
                <a:r>
                  <a:rPr lang="de-DE" dirty="0"/>
                  <a:t>Gesamtstrom:</a:t>
                </a:r>
                <a:br>
                  <a:rPr lang="de-DE" dirty="0"/>
                </a:br>
                <a:r>
                  <a:rPr lang="de-DE" dirty="0" err="1"/>
                  <a:t>I</a:t>
                </a:r>
                <a:r>
                  <a:rPr lang="de-DE" baseline="-25000" dirty="0" err="1" smtClean="0"/>
                  <a:t>ges</a:t>
                </a:r>
                <a:r>
                  <a:rPr lang="de-DE" dirty="0" smtClean="0"/>
                  <a:t> = U : R </a:t>
                </a:r>
                <a:r>
                  <a:rPr lang="de-DE" dirty="0" smtClean="0">
                    <a:sym typeface="Wingdings" panose="05000000000000000000" pitchFamily="2" charset="2"/>
                  </a:rPr>
                  <a:t> </a:t>
                </a:r>
                <a:r>
                  <a:rPr lang="de-DE" dirty="0" err="1" smtClean="0">
                    <a:sym typeface="Wingdings" panose="05000000000000000000" pitchFamily="2" charset="2"/>
                  </a:rPr>
                  <a:t>I</a:t>
                </a:r>
                <a:r>
                  <a:rPr lang="de-DE" baseline="-25000" dirty="0" err="1" smtClean="0">
                    <a:sym typeface="Wingdings" panose="05000000000000000000" pitchFamily="2" charset="2"/>
                  </a:rPr>
                  <a:t>ges</a:t>
                </a:r>
                <a:r>
                  <a:rPr lang="de-DE" dirty="0" smtClean="0">
                    <a:sym typeface="Wingdings" panose="05000000000000000000" pitchFamily="2" charset="2"/>
                  </a:rPr>
                  <a:t> = 12 V : 666,6 </a:t>
                </a:r>
                <a:r>
                  <a:rPr lang="el-GR" dirty="0" smtClean="0"/>
                  <a:t>Ω</a:t>
                </a:r>
                <a:endParaRPr lang="de-DE" dirty="0" smtClean="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1196752"/>
            <a:ext cx="2376264" cy="1615184"/>
          </a:xfrm>
          <a:prstGeom prst="rect">
            <a:avLst/>
          </a:prstGeom>
        </p:spPr>
      </p:pic>
    </p:spTree>
    <p:extLst>
      <p:ext uri="{BB962C8B-B14F-4D97-AF65-F5344CB8AC3E}">
        <p14:creationId xmlns:p14="http://schemas.microsoft.com/office/powerpoint/2010/main" val="745142314"/>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Gesamtstrom:</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endParaRPr lang="de-DE" dirty="0" smtClean="0"/>
              </a:p>
              <a:p>
                <a:pPr marL="0" indent="0">
                  <a:buNone/>
                </a:pPr>
                <a:endParaRPr lang="de-DE" dirty="0"/>
              </a:p>
              <a:p>
                <a:pPr marL="0" indent="0">
                  <a:buNone/>
                </a:pPr>
                <a:r>
                  <a:rPr lang="de-DE" dirty="0" smtClean="0"/>
                  <a:t>Gesamtwiderstand:</a:t>
                </a:r>
              </a:p>
              <a:p>
                <a:pPr marL="0" indent="0">
                  <a:buNone/>
                </a:pP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baseline="-25000" smtClean="0">
                            <a:latin typeface="Cambria Math"/>
                          </a:rPr>
                          <m:t>𝑔𝑒𝑠</m:t>
                        </m:r>
                      </m:den>
                    </m:f>
                  </m:oMath>
                </a14:m>
                <a:r>
                  <a:rPr lang="de-DE" dirty="0" smtClean="0"/>
                  <a:t> = </a:t>
                </a: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smtClean="0">
                            <a:latin typeface="Cambria Math"/>
                          </a:rPr>
                          <m:t>1</m:t>
                        </m:r>
                      </m:den>
                    </m:f>
                    <m:r>
                      <a:rPr lang="de-DE" b="0" i="1" smtClean="0">
                        <a:latin typeface="Cambria Math"/>
                      </a:rPr>
                      <m:t>+ </m:t>
                    </m:r>
                    <m:f>
                      <m:fPr>
                        <m:ctrlPr>
                          <a:rPr lang="de-DE" i="1" smtClean="0">
                            <a:latin typeface="Cambria Math"/>
                          </a:rPr>
                        </m:ctrlPr>
                      </m:fPr>
                      <m:num>
                        <m:r>
                          <a:rPr lang="de-DE" b="0" i="1" smtClean="0">
                            <a:latin typeface="Cambria Math"/>
                          </a:rPr>
                          <m:t>1</m:t>
                        </m:r>
                      </m:num>
                      <m:den>
                        <m:r>
                          <a:rPr lang="de-DE" b="0" i="1" smtClean="0">
                            <a:latin typeface="Cambria Math"/>
                          </a:rPr>
                          <m:t>(</m:t>
                        </m:r>
                        <m:r>
                          <a:rPr lang="de-DE" b="0" i="1" smtClean="0">
                            <a:latin typeface="Cambria Math"/>
                          </a:rPr>
                          <m:t>𝑅</m:t>
                        </m:r>
                        <m:r>
                          <a:rPr lang="de-DE" b="0" i="1" smtClean="0">
                            <a:latin typeface="Cambria Math"/>
                          </a:rPr>
                          <m:t>2+</m:t>
                        </m:r>
                        <m:r>
                          <a:rPr lang="de-DE" b="0" i="1" smtClean="0">
                            <a:latin typeface="Cambria Math"/>
                          </a:rPr>
                          <m:t>𝑅</m:t>
                        </m:r>
                        <m:r>
                          <a:rPr lang="de-DE" b="0" i="1" smtClean="0">
                            <a:latin typeface="Cambria Math"/>
                          </a:rPr>
                          <m:t>3)</m:t>
                        </m:r>
                      </m:den>
                    </m:f>
                  </m:oMath>
                </a14:m>
                <a:r>
                  <a:rPr lang="de-DE" dirty="0" smtClean="0"/>
                  <a:t> </a:t>
                </a:r>
                <a:r>
                  <a:rPr lang="de-DE" dirty="0" smtClean="0">
                    <a:sym typeface="Wingdings" panose="05000000000000000000" pitchFamily="2" charset="2"/>
                  </a:rPr>
                  <a:t> </a:t>
                </a:r>
                <a14:m>
                  <m:oMath xmlns:m="http://schemas.openxmlformats.org/officeDocument/2006/math">
                    <m:f>
                      <m:fPr>
                        <m:ctrlPr>
                          <a:rPr lang="de-DE" i="1">
                            <a:latin typeface="Cambria Math"/>
                          </a:rPr>
                        </m:ctrlPr>
                      </m:fPr>
                      <m:num>
                        <m:r>
                          <a:rPr lang="de-DE" i="1">
                            <a:latin typeface="Cambria Math"/>
                          </a:rPr>
                          <m:t>1</m:t>
                        </m:r>
                      </m:num>
                      <m:den>
                        <m:r>
                          <a:rPr lang="de-DE" i="1">
                            <a:latin typeface="Cambria Math"/>
                          </a:rPr>
                          <m:t>𝑅</m:t>
                        </m:r>
                        <m:r>
                          <a:rPr lang="de-DE" i="1" baseline="-25000">
                            <a:latin typeface="Cambria Math"/>
                          </a:rPr>
                          <m:t>𝑔𝑒𝑠</m:t>
                        </m:r>
                      </m:den>
                    </m:f>
                  </m:oMath>
                </a14:m>
                <a:r>
                  <a:rPr lang="de-DE" dirty="0"/>
                  <a:t> = </a:t>
                </a:r>
                <a14:m>
                  <m:oMath xmlns:m="http://schemas.openxmlformats.org/officeDocument/2006/math">
                    <m:f>
                      <m:fPr>
                        <m:ctrlPr>
                          <a:rPr lang="de-DE" i="1">
                            <a:latin typeface="Cambria Math"/>
                          </a:rPr>
                        </m:ctrlPr>
                      </m:fPr>
                      <m:num>
                        <m:r>
                          <a:rPr lang="de-DE" i="1">
                            <a:latin typeface="Cambria Math"/>
                          </a:rPr>
                          <m:t>1</m:t>
                        </m:r>
                      </m:num>
                      <m:den>
                        <m:r>
                          <a:rPr lang="de-DE" b="0" i="1" smtClean="0">
                            <a:latin typeface="Cambria Math"/>
                          </a:rPr>
                          <m:t>1</m:t>
                        </m:r>
                        <m:r>
                          <a:rPr lang="de-DE" b="0" i="1" smtClean="0">
                            <a:latin typeface="Cambria Math"/>
                          </a:rPr>
                          <m:t>𝑘</m:t>
                        </m:r>
                        <m:r>
                          <m:rPr>
                            <m:nor/>
                          </m:rPr>
                          <a:rPr lang="el-GR" dirty="0"/>
                          <m:t>Ω</m:t>
                        </m:r>
                      </m:den>
                    </m:f>
                    <m:r>
                      <a:rPr lang="de-DE" i="1">
                        <a:latin typeface="Cambria Math"/>
                      </a:rPr>
                      <m:t>+ </m:t>
                    </m:r>
                    <m:f>
                      <m:fPr>
                        <m:ctrlPr>
                          <a:rPr lang="de-DE" i="1">
                            <a:latin typeface="Cambria Math"/>
                          </a:rPr>
                        </m:ctrlPr>
                      </m:fPr>
                      <m:num>
                        <m:r>
                          <a:rPr lang="de-DE" i="1">
                            <a:latin typeface="Cambria Math"/>
                          </a:rPr>
                          <m:t>1</m:t>
                        </m:r>
                      </m:num>
                      <m:den>
                        <m:r>
                          <a:rPr lang="de-DE" i="1">
                            <a:latin typeface="Cambria Math"/>
                          </a:rPr>
                          <m:t>(</m:t>
                        </m:r>
                        <m:r>
                          <a:rPr lang="de-DE" b="0" i="1" smtClean="0">
                            <a:latin typeface="Cambria Math"/>
                          </a:rPr>
                          <m:t>1</m:t>
                        </m:r>
                        <m:r>
                          <a:rPr lang="de-DE" b="0" i="1" smtClean="0">
                            <a:latin typeface="Cambria Math"/>
                          </a:rPr>
                          <m:t>𝑘</m:t>
                        </m:r>
                        <m:r>
                          <m:rPr>
                            <m:nor/>
                          </m:rPr>
                          <a:rPr lang="el-GR" dirty="0"/>
                          <m:t>Ω</m:t>
                        </m:r>
                        <m:r>
                          <a:rPr lang="de-DE" i="1">
                            <a:latin typeface="Cambria Math"/>
                          </a:rPr>
                          <m:t>+</m:t>
                        </m:r>
                        <m:r>
                          <a:rPr lang="de-DE" b="0" i="1" smtClean="0">
                            <a:latin typeface="Cambria Math"/>
                          </a:rPr>
                          <m:t>1</m:t>
                        </m:r>
                        <m:r>
                          <a:rPr lang="de-DE" b="0" i="1" smtClean="0">
                            <a:latin typeface="Cambria Math"/>
                          </a:rPr>
                          <m:t>𝑘</m:t>
                        </m:r>
                        <m:r>
                          <m:rPr>
                            <m:nor/>
                          </m:rPr>
                          <a:rPr lang="el-GR" dirty="0"/>
                          <m:t>Ω</m:t>
                        </m:r>
                        <m:r>
                          <a:rPr lang="de-DE" i="1">
                            <a:latin typeface="Cambria Math"/>
                          </a:rPr>
                          <m:t>)</m:t>
                        </m:r>
                      </m:den>
                    </m:f>
                  </m:oMath>
                </a14:m>
                <a:endParaRPr lang="de-DE" dirty="0" smtClean="0"/>
              </a:p>
              <a:p>
                <a:pPr>
                  <a:buFont typeface="Wingdings"/>
                  <a:buChar char="à"/>
                </a:pPr>
                <a:r>
                  <a:rPr lang="de-DE" dirty="0" err="1" smtClean="0">
                    <a:sym typeface="Wingdings" panose="05000000000000000000" pitchFamily="2" charset="2"/>
                  </a:rPr>
                  <a:t>R</a:t>
                </a:r>
                <a:r>
                  <a:rPr lang="de-DE" baseline="-25000" dirty="0" err="1" smtClean="0">
                    <a:sym typeface="Wingdings" panose="05000000000000000000" pitchFamily="2" charset="2"/>
                  </a:rPr>
                  <a:t>ges</a:t>
                </a:r>
                <a:r>
                  <a:rPr lang="de-DE" dirty="0" smtClean="0">
                    <a:sym typeface="Wingdings" panose="05000000000000000000" pitchFamily="2" charset="2"/>
                  </a:rPr>
                  <a:t> = 666,6 </a:t>
                </a:r>
                <a:r>
                  <a:rPr lang="el-GR" dirty="0" smtClean="0"/>
                  <a:t>Ω</a:t>
                </a:r>
                <a:endParaRPr lang="de-DE" dirty="0" smtClean="0"/>
              </a:p>
              <a:p>
                <a:pPr marL="0" indent="0">
                  <a:buNone/>
                </a:pPr>
                <a:r>
                  <a:rPr lang="de-DE" dirty="0"/>
                  <a:t>Gesamtstrom:</a:t>
                </a:r>
                <a:br>
                  <a:rPr lang="de-DE" dirty="0"/>
                </a:br>
                <a:r>
                  <a:rPr lang="de-DE" dirty="0" err="1"/>
                  <a:t>I</a:t>
                </a:r>
                <a:r>
                  <a:rPr lang="de-DE" baseline="-25000" dirty="0" err="1" smtClean="0"/>
                  <a:t>ges</a:t>
                </a:r>
                <a:r>
                  <a:rPr lang="de-DE" dirty="0" smtClean="0"/>
                  <a:t> = U : R </a:t>
                </a:r>
                <a:r>
                  <a:rPr lang="de-DE" dirty="0" smtClean="0">
                    <a:sym typeface="Wingdings" panose="05000000000000000000" pitchFamily="2" charset="2"/>
                  </a:rPr>
                  <a:t> </a:t>
                </a:r>
                <a:r>
                  <a:rPr lang="de-DE" dirty="0" err="1" smtClean="0">
                    <a:sym typeface="Wingdings" panose="05000000000000000000" pitchFamily="2" charset="2"/>
                  </a:rPr>
                  <a:t>I</a:t>
                </a:r>
                <a:r>
                  <a:rPr lang="de-DE" baseline="-25000" dirty="0" err="1" smtClean="0">
                    <a:sym typeface="Wingdings" panose="05000000000000000000" pitchFamily="2" charset="2"/>
                  </a:rPr>
                  <a:t>ges</a:t>
                </a:r>
                <a:r>
                  <a:rPr lang="de-DE" dirty="0" smtClean="0">
                    <a:sym typeface="Wingdings" panose="05000000000000000000" pitchFamily="2" charset="2"/>
                  </a:rPr>
                  <a:t> = 12 V : 666,6 </a:t>
                </a:r>
                <a:r>
                  <a:rPr lang="el-GR" dirty="0" smtClean="0"/>
                  <a:t>Ω</a:t>
                </a:r>
                <a:r>
                  <a:rPr lang="de-DE" dirty="0" smtClean="0"/>
                  <a:t> </a:t>
                </a:r>
                <a:r>
                  <a:rPr lang="de-DE" dirty="0" smtClean="0">
                    <a:sym typeface="Wingdings" panose="05000000000000000000" pitchFamily="2" charset="2"/>
                  </a:rPr>
                  <a:t> </a:t>
                </a:r>
                <a:r>
                  <a:rPr lang="de-DE" dirty="0" err="1" smtClean="0">
                    <a:sym typeface="Wingdings" panose="05000000000000000000" pitchFamily="2" charset="2"/>
                  </a:rPr>
                  <a:t>I</a:t>
                </a:r>
                <a:r>
                  <a:rPr lang="de-DE" baseline="-25000" dirty="0" err="1" smtClean="0">
                    <a:sym typeface="Wingdings" panose="05000000000000000000" pitchFamily="2" charset="2"/>
                  </a:rPr>
                  <a:t>ges</a:t>
                </a:r>
                <a:r>
                  <a:rPr lang="de-DE" dirty="0" smtClean="0">
                    <a:sym typeface="Wingdings" panose="05000000000000000000" pitchFamily="2" charset="2"/>
                  </a:rPr>
                  <a:t> =</a:t>
                </a:r>
                <a:endParaRPr lang="de-DE" dirty="0" smtClean="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1196752"/>
            <a:ext cx="2376264" cy="1615184"/>
          </a:xfrm>
          <a:prstGeom prst="rect">
            <a:avLst/>
          </a:prstGeom>
        </p:spPr>
      </p:pic>
    </p:spTree>
    <p:extLst>
      <p:ext uri="{BB962C8B-B14F-4D97-AF65-F5344CB8AC3E}">
        <p14:creationId xmlns:p14="http://schemas.microsoft.com/office/powerpoint/2010/main" val="398748045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Gesamtstrom:</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endParaRPr lang="de-DE" dirty="0" smtClean="0"/>
              </a:p>
              <a:p>
                <a:pPr marL="0" indent="0">
                  <a:buNone/>
                </a:pPr>
                <a:endParaRPr lang="de-DE" dirty="0"/>
              </a:p>
              <a:p>
                <a:pPr marL="0" indent="0">
                  <a:buNone/>
                </a:pPr>
                <a:r>
                  <a:rPr lang="de-DE" dirty="0" smtClean="0"/>
                  <a:t>Gesamtwiderstand:</a:t>
                </a:r>
              </a:p>
              <a:p>
                <a:pPr marL="0" indent="0">
                  <a:buNone/>
                </a:pP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baseline="-25000" smtClean="0">
                            <a:latin typeface="Cambria Math"/>
                          </a:rPr>
                          <m:t>𝑔𝑒𝑠</m:t>
                        </m:r>
                      </m:den>
                    </m:f>
                  </m:oMath>
                </a14:m>
                <a:r>
                  <a:rPr lang="de-DE" dirty="0" smtClean="0"/>
                  <a:t> = </a:t>
                </a:r>
                <a14:m>
                  <m:oMath xmlns:m="http://schemas.openxmlformats.org/officeDocument/2006/math">
                    <m:f>
                      <m:fPr>
                        <m:ctrlPr>
                          <a:rPr lang="de-DE" i="1" smtClean="0">
                            <a:latin typeface="Cambria Math"/>
                          </a:rPr>
                        </m:ctrlPr>
                      </m:fPr>
                      <m:num>
                        <m:r>
                          <a:rPr lang="de-DE" b="0" i="1" smtClean="0">
                            <a:latin typeface="Cambria Math"/>
                          </a:rPr>
                          <m:t>1</m:t>
                        </m:r>
                      </m:num>
                      <m:den>
                        <m:r>
                          <a:rPr lang="de-DE" b="0" i="1" smtClean="0">
                            <a:latin typeface="Cambria Math"/>
                          </a:rPr>
                          <m:t>𝑅</m:t>
                        </m:r>
                        <m:r>
                          <a:rPr lang="de-DE" b="0" i="1" smtClean="0">
                            <a:latin typeface="Cambria Math"/>
                          </a:rPr>
                          <m:t>1</m:t>
                        </m:r>
                      </m:den>
                    </m:f>
                    <m:r>
                      <a:rPr lang="de-DE" b="0" i="1" smtClean="0">
                        <a:latin typeface="Cambria Math"/>
                      </a:rPr>
                      <m:t>+ </m:t>
                    </m:r>
                    <m:f>
                      <m:fPr>
                        <m:ctrlPr>
                          <a:rPr lang="de-DE" i="1" smtClean="0">
                            <a:latin typeface="Cambria Math"/>
                          </a:rPr>
                        </m:ctrlPr>
                      </m:fPr>
                      <m:num>
                        <m:r>
                          <a:rPr lang="de-DE" b="0" i="1" smtClean="0">
                            <a:latin typeface="Cambria Math"/>
                          </a:rPr>
                          <m:t>1</m:t>
                        </m:r>
                      </m:num>
                      <m:den>
                        <m:r>
                          <a:rPr lang="de-DE" b="0" i="1" smtClean="0">
                            <a:latin typeface="Cambria Math"/>
                          </a:rPr>
                          <m:t>(</m:t>
                        </m:r>
                        <m:r>
                          <a:rPr lang="de-DE" b="0" i="1" smtClean="0">
                            <a:latin typeface="Cambria Math"/>
                          </a:rPr>
                          <m:t>𝑅</m:t>
                        </m:r>
                        <m:r>
                          <a:rPr lang="de-DE" b="0" i="1" smtClean="0">
                            <a:latin typeface="Cambria Math"/>
                          </a:rPr>
                          <m:t>2+</m:t>
                        </m:r>
                        <m:r>
                          <a:rPr lang="de-DE" b="0" i="1" smtClean="0">
                            <a:latin typeface="Cambria Math"/>
                          </a:rPr>
                          <m:t>𝑅</m:t>
                        </m:r>
                        <m:r>
                          <a:rPr lang="de-DE" b="0" i="1" smtClean="0">
                            <a:latin typeface="Cambria Math"/>
                          </a:rPr>
                          <m:t>3)</m:t>
                        </m:r>
                      </m:den>
                    </m:f>
                  </m:oMath>
                </a14:m>
                <a:r>
                  <a:rPr lang="de-DE" dirty="0" smtClean="0"/>
                  <a:t> </a:t>
                </a:r>
                <a:r>
                  <a:rPr lang="de-DE" dirty="0" smtClean="0">
                    <a:sym typeface="Wingdings" panose="05000000000000000000" pitchFamily="2" charset="2"/>
                  </a:rPr>
                  <a:t> </a:t>
                </a:r>
                <a14:m>
                  <m:oMath xmlns:m="http://schemas.openxmlformats.org/officeDocument/2006/math">
                    <m:f>
                      <m:fPr>
                        <m:ctrlPr>
                          <a:rPr lang="de-DE" i="1">
                            <a:latin typeface="Cambria Math"/>
                          </a:rPr>
                        </m:ctrlPr>
                      </m:fPr>
                      <m:num>
                        <m:r>
                          <a:rPr lang="de-DE" i="1">
                            <a:latin typeface="Cambria Math"/>
                          </a:rPr>
                          <m:t>1</m:t>
                        </m:r>
                      </m:num>
                      <m:den>
                        <m:r>
                          <a:rPr lang="de-DE" i="1">
                            <a:latin typeface="Cambria Math"/>
                          </a:rPr>
                          <m:t>𝑅</m:t>
                        </m:r>
                        <m:r>
                          <a:rPr lang="de-DE" i="1" baseline="-25000">
                            <a:latin typeface="Cambria Math"/>
                          </a:rPr>
                          <m:t>𝑔𝑒𝑠</m:t>
                        </m:r>
                      </m:den>
                    </m:f>
                  </m:oMath>
                </a14:m>
                <a:r>
                  <a:rPr lang="de-DE" dirty="0"/>
                  <a:t> = </a:t>
                </a:r>
                <a14:m>
                  <m:oMath xmlns:m="http://schemas.openxmlformats.org/officeDocument/2006/math">
                    <m:f>
                      <m:fPr>
                        <m:ctrlPr>
                          <a:rPr lang="de-DE" i="1">
                            <a:latin typeface="Cambria Math"/>
                          </a:rPr>
                        </m:ctrlPr>
                      </m:fPr>
                      <m:num>
                        <m:r>
                          <a:rPr lang="de-DE" i="1">
                            <a:latin typeface="Cambria Math"/>
                          </a:rPr>
                          <m:t>1</m:t>
                        </m:r>
                      </m:num>
                      <m:den>
                        <m:r>
                          <a:rPr lang="de-DE" b="0" i="1" smtClean="0">
                            <a:latin typeface="Cambria Math"/>
                          </a:rPr>
                          <m:t>1</m:t>
                        </m:r>
                        <m:r>
                          <a:rPr lang="de-DE" b="0" i="1" smtClean="0">
                            <a:latin typeface="Cambria Math"/>
                          </a:rPr>
                          <m:t>𝑘</m:t>
                        </m:r>
                        <m:r>
                          <m:rPr>
                            <m:nor/>
                          </m:rPr>
                          <a:rPr lang="el-GR" dirty="0"/>
                          <m:t>Ω</m:t>
                        </m:r>
                      </m:den>
                    </m:f>
                    <m:r>
                      <a:rPr lang="de-DE" i="1">
                        <a:latin typeface="Cambria Math"/>
                      </a:rPr>
                      <m:t>+ </m:t>
                    </m:r>
                    <m:f>
                      <m:fPr>
                        <m:ctrlPr>
                          <a:rPr lang="de-DE" i="1">
                            <a:latin typeface="Cambria Math"/>
                          </a:rPr>
                        </m:ctrlPr>
                      </m:fPr>
                      <m:num>
                        <m:r>
                          <a:rPr lang="de-DE" i="1">
                            <a:latin typeface="Cambria Math"/>
                          </a:rPr>
                          <m:t>1</m:t>
                        </m:r>
                      </m:num>
                      <m:den>
                        <m:r>
                          <a:rPr lang="de-DE" i="1">
                            <a:latin typeface="Cambria Math"/>
                          </a:rPr>
                          <m:t>(</m:t>
                        </m:r>
                        <m:r>
                          <a:rPr lang="de-DE" b="0" i="1" smtClean="0">
                            <a:latin typeface="Cambria Math"/>
                          </a:rPr>
                          <m:t>1</m:t>
                        </m:r>
                        <m:r>
                          <a:rPr lang="de-DE" b="0" i="1" smtClean="0">
                            <a:latin typeface="Cambria Math"/>
                          </a:rPr>
                          <m:t>𝑘</m:t>
                        </m:r>
                        <m:r>
                          <m:rPr>
                            <m:nor/>
                          </m:rPr>
                          <a:rPr lang="el-GR" dirty="0"/>
                          <m:t>Ω</m:t>
                        </m:r>
                        <m:r>
                          <a:rPr lang="de-DE" i="1">
                            <a:latin typeface="Cambria Math"/>
                          </a:rPr>
                          <m:t>+</m:t>
                        </m:r>
                        <m:r>
                          <a:rPr lang="de-DE" b="0" i="1" smtClean="0">
                            <a:latin typeface="Cambria Math"/>
                          </a:rPr>
                          <m:t>1</m:t>
                        </m:r>
                        <m:r>
                          <a:rPr lang="de-DE" b="0" i="1" smtClean="0">
                            <a:latin typeface="Cambria Math"/>
                          </a:rPr>
                          <m:t>𝑘</m:t>
                        </m:r>
                        <m:r>
                          <m:rPr>
                            <m:nor/>
                          </m:rPr>
                          <a:rPr lang="el-GR" dirty="0"/>
                          <m:t>Ω</m:t>
                        </m:r>
                        <m:r>
                          <a:rPr lang="de-DE" i="1">
                            <a:latin typeface="Cambria Math"/>
                          </a:rPr>
                          <m:t>)</m:t>
                        </m:r>
                      </m:den>
                    </m:f>
                  </m:oMath>
                </a14:m>
                <a:endParaRPr lang="de-DE" dirty="0" smtClean="0"/>
              </a:p>
              <a:p>
                <a:pPr>
                  <a:buFont typeface="Wingdings"/>
                  <a:buChar char="à"/>
                </a:pPr>
                <a:r>
                  <a:rPr lang="de-DE" dirty="0" err="1" smtClean="0">
                    <a:sym typeface="Wingdings" panose="05000000000000000000" pitchFamily="2" charset="2"/>
                  </a:rPr>
                  <a:t>R</a:t>
                </a:r>
                <a:r>
                  <a:rPr lang="de-DE" baseline="-25000" dirty="0" err="1" smtClean="0">
                    <a:sym typeface="Wingdings" panose="05000000000000000000" pitchFamily="2" charset="2"/>
                  </a:rPr>
                  <a:t>ges</a:t>
                </a:r>
                <a:r>
                  <a:rPr lang="de-DE" dirty="0" smtClean="0">
                    <a:sym typeface="Wingdings" panose="05000000000000000000" pitchFamily="2" charset="2"/>
                  </a:rPr>
                  <a:t> = 666,6 </a:t>
                </a:r>
                <a:r>
                  <a:rPr lang="el-GR" dirty="0" smtClean="0"/>
                  <a:t>Ω</a:t>
                </a:r>
                <a:endParaRPr lang="de-DE" dirty="0" smtClean="0"/>
              </a:p>
              <a:p>
                <a:pPr marL="0" indent="0">
                  <a:buNone/>
                </a:pPr>
                <a:r>
                  <a:rPr lang="de-DE" dirty="0"/>
                  <a:t>Gesamtstrom:</a:t>
                </a:r>
                <a:br>
                  <a:rPr lang="de-DE" dirty="0"/>
                </a:br>
                <a:r>
                  <a:rPr lang="de-DE" dirty="0" err="1"/>
                  <a:t>I</a:t>
                </a:r>
                <a:r>
                  <a:rPr lang="de-DE" baseline="-25000" dirty="0" err="1" smtClean="0"/>
                  <a:t>ges</a:t>
                </a:r>
                <a:r>
                  <a:rPr lang="de-DE" dirty="0" smtClean="0"/>
                  <a:t> = U : R </a:t>
                </a:r>
                <a:r>
                  <a:rPr lang="de-DE" dirty="0" smtClean="0">
                    <a:sym typeface="Wingdings" panose="05000000000000000000" pitchFamily="2" charset="2"/>
                  </a:rPr>
                  <a:t> </a:t>
                </a:r>
                <a:r>
                  <a:rPr lang="de-DE" dirty="0" err="1" smtClean="0">
                    <a:sym typeface="Wingdings" panose="05000000000000000000" pitchFamily="2" charset="2"/>
                  </a:rPr>
                  <a:t>I</a:t>
                </a:r>
                <a:r>
                  <a:rPr lang="de-DE" baseline="-25000" dirty="0" err="1" smtClean="0">
                    <a:sym typeface="Wingdings" panose="05000000000000000000" pitchFamily="2" charset="2"/>
                  </a:rPr>
                  <a:t>ges</a:t>
                </a:r>
                <a:r>
                  <a:rPr lang="de-DE" dirty="0" smtClean="0">
                    <a:sym typeface="Wingdings" panose="05000000000000000000" pitchFamily="2" charset="2"/>
                  </a:rPr>
                  <a:t> = 12 V : 666,6 </a:t>
                </a:r>
                <a:r>
                  <a:rPr lang="el-GR" dirty="0" smtClean="0"/>
                  <a:t>Ω</a:t>
                </a:r>
                <a:r>
                  <a:rPr lang="de-DE" dirty="0" smtClean="0"/>
                  <a:t> </a:t>
                </a:r>
                <a:r>
                  <a:rPr lang="de-DE" dirty="0" smtClean="0">
                    <a:sym typeface="Wingdings" panose="05000000000000000000" pitchFamily="2" charset="2"/>
                  </a:rPr>
                  <a:t> </a:t>
                </a:r>
                <a:r>
                  <a:rPr lang="de-DE" dirty="0" err="1" smtClean="0">
                    <a:sym typeface="Wingdings" panose="05000000000000000000" pitchFamily="2" charset="2"/>
                  </a:rPr>
                  <a:t>I</a:t>
                </a:r>
                <a:r>
                  <a:rPr lang="de-DE" baseline="-25000" dirty="0" err="1" smtClean="0">
                    <a:sym typeface="Wingdings" panose="05000000000000000000" pitchFamily="2" charset="2"/>
                  </a:rPr>
                  <a:t>ges</a:t>
                </a:r>
                <a:r>
                  <a:rPr lang="de-DE" dirty="0" smtClean="0">
                    <a:sym typeface="Wingdings" panose="05000000000000000000" pitchFamily="2" charset="2"/>
                  </a:rPr>
                  <a:t> = 18 mA</a:t>
                </a:r>
                <a:endParaRPr lang="de-DE" dirty="0" smtClean="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r="-74"/>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1196752"/>
            <a:ext cx="2376264" cy="1615184"/>
          </a:xfrm>
          <a:prstGeom prst="rect">
            <a:avLst/>
          </a:prstGeom>
        </p:spPr>
      </p:pic>
    </p:spTree>
    <p:extLst>
      <p:ext uri="{BB962C8B-B14F-4D97-AF65-F5344CB8AC3E}">
        <p14:creationId xmlns:p14="http://schemas.microsoft.com/office/powerpoint/2010/main" val="282542312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Lösung:</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sym typeface="Wingdings" panose="05000000000000000000" pitchFamily="2" charset="2"/>
              </a:rPr>
              <a:t>R</a:t>
            </a:r>
            <a:r>
              <a:rPr lang="de-DE" baseline="-25000" dirty="0" err="1" smtClean="0">
                <a:sym typeface="Wingdings" panose="05000000000000000000" pitchFamily="2" charset="2"/>
              </a:rPr>
              <a:t>ges</a:t>
            </a:r>
            <a:r>
              <a:rPr lang="de-DE" dirty="0" smtClean="0">
                <a:sym typeface="Wingdings" panose="05000000000000000000" pitchFamily="2" charset="2"/>
              </a:rPr>
              <a:t> = 666,6 </a:t>
            </a:r>
            <a:r>
              <a:rPr lang="el-GR" dirty="0" smtClean="0"/>
              <a:t>Ω</a:t>
            </a:r>
            <a:endParaRPr lang="de-DE" dirty="0" smtClean="0"/>
          </a:p>
          <a:p>
            <a:pPr marL="0" indent="0">
              <a:buNone/>
            </a:pPr>
            <a:r>
              <a:rPr lang="de-DE" dirty="0" err="1" smtClean="0"/>
              <a:t>I</a:t>
            </a:r>
            <a:r>
              <a:rPr lang="de-DE" baseline="-25000" dirty="0" err="1" smtClean="0"/>
              <a:t>ges</a:t>
            </a:r>
            <a:r>
              <a:rPr lang="de-DE" dirty="0" smtClean="0"/>
              <a:t> </a:t>
            </a:r>
            <a:r>
              <a:rPr lang="de-DE" dirty="0" smtClean="0">
                <a:sym typeface="Wingdings" panose="05000000000000000000" pitchFamily="2" charset="2"/>
              </a:rPr>
              <a:t> = 18 mA</a:t>
            </a:r>
          </a:p>
          <a:p>
            <a:pPr marL="0" indent="0">
              <a:buNone/>
            </a:pPr>
            <a:r>
              <a:rPr lang="de-DE" dirty="0" smtClean="0">
                <a:sym typeface="Wingdings" panose="05000000000000000000" pitchFamily="2" charset="2"/>
              </a:rPr>
              <a:t>U    = 12 V</a:t>
            </a:r>
          </a:p>
        </p:txBody>
      </p:sp>
      <p:sp>
        <p:nvSpPr>
          <p:cNvPr id="4" name="Fußzeilenplatzhalter 3"/>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4899" y="1628800"/>
            <a:ext cx="2376264" cy="1615184"/>
          </a:xfrm>
          <a:prstGeom prst="rect">
            <a:avLst/>
          </a:prstGeom>
        </p:spPr>
      </p:pic>
    </p:spTree>
    <p:extLst>
      <p:ext uri="{BB962C8B-B14F-4D97-AF65-F5344CB8AC3E}">
        <p14:creationId xmlns:p14="http://schemas.microsoft.com/office/powerpoint/2010/main" val="254307857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Lösung:</a:t>
            </a:r>
          </a:p>
        </p:txBody>
      </p:sp>
      <p:sp>
        <p:nvSpPr>
          <p:cNvPr id="3" name="Inhaltsplatzhalter 2"/>
          <p:cNvSpPr>
            <a:spLocks noGrp="1"/>
          </p:cNvSpPr>
          <p:nvPr>
            <p:ph idx="1"/>
          </p:nvPr>
        </p:nvSpPr>
        <p:spPr/>
        <p:txBody>
          <a:bodyPr>
            <a:normAutofit/>
          </a:bodyPr>
          <a:lstStyle/>
          <a:p>
            <a:pPr marL="0" indent="0">
              <a:buNone/>
            </a:pPr>
            <a:r>
              <a:rPr lang="de-DE" dirty="0" smtClean="0">
                <a:sym typeface="Wingdings" panose="05000000000000000000" pitchFamily="2" charset="2"/>
              </a:rPr>
              <a:t>R</a:t>
            </a:r>
            <a:r>
              <a:rPr lang="de-DE" baseline="-25000" dirty="0" err="1" smtClean="0">
                <a:sym typeface="Wingdings" panose="05000000000000000000" pitchFamily="2" charset="2"/>
              </a:rPr>
              <a:t>ges</a:t>
            </a:r>
            <a:r>
              <a:rPr lang="de-DE" dirty="0" smtClean="0">
                <a:sym typeface="Wingdings" panose="05000000000000000000" pitchFamily="2" charset="2"/>
              </a:rPr>
              <a:t> = 666,6 </a:t>
            </a:r>
            <a:r>
              <a:rPr lang="el-GR" dirty="0" smtClean="0"/>
              <a:t>Ω</a:t>
            </a:r>
            <a:endParaRPr lang="de-DE" dirty="0" smtClean="0"/>
          </a:p>
          <a:p>
            <a:pPr marL="0" indent="0">
              <a:buNone/>
            </a:pPr>
            <a:r>
              <a:rPr lang="de-DE" dirty="0" err="1" smtClean="0"/>
              <a:t>I</a:t>
            </a:r>
            <a:r>
              <a:rPr lang="de-DE" baseline="-25000" dirty="0" err="1" smtClean="0"/>
              <a:t>ges</a:t>
            </a:r>
            <a:r>
              <a:rPr lang="de-DE" dirty="0" smtClean="0"/>
              <a:t> </a:t>
            </a:r>
            <a:r>
              <a:rPr lang="de-DE" dirty="0" smtClean="0">
                <a:sym typeface="Wingdings" panose="05000000000000000000" pitchFamily="2" charset="2"/>
              </a:rPr>
              <a:t> = 18 mA</a:t>
            </a:r>
          </a:p>
          <a:p>
            <a:pPr marL="0" indent="0">
              <a:buNone/>
            </a:pPr>
            <a:r>
              <a:rPr lang="de-DE" dirty="0" smtClean="0">
                <a:sym typeface="Wingdings" panose="05000000000000000000" pitchFamily="2" charset="2"/>
              </a:rPr>
              <a:t>U    = 12 V</a:t>
            </a:r>
          </a:p>
          <a:p>
            <a:pPr marL="0" indent="0">
              <a:buNone/>
            </a:pPr>
            <a:r>
              <a:rPr lang="de-DE" dirty="0" smtClean="0"/>
              <a:t>Strom:</a:t>
            </a:r>
            <a:endParaRPr lang="de-DE" dirty="0" smtClean="0">
              <a:sym typeface="Wingdings" panose="05000000000000000000" pitchFamily="2" charset="2"/>
            </a:endParaRPr>
          </a:p>
        </p:txBody>
      </p:sp>
      <p:sp>
        <p:nvSpPr>
          <p:cNvPr id="4" name="Fußzeilenplatzhalter 3"/>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4899" y="1628800"/>
            <a:ext cx="2376264" cy="1615184"/>
          </a:xfrm>
          <a:prstGeom prst="rect">
            <a:avLst/>
          </a:prstGeom>
        </p:spPr>
      </p:pic>
    </p:spTree>
    <p:extLst>
      <p:ext uri="{BB962C8B-B14F-4D97-AF65-F5344CB8AC3E}">
        <p14:creationId xmlns:p14="http://schemas.microsoft.com/office/powerpoint/2010/main" val="311025994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Lösung:</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r>
                  <a:rPr lang="de-DE" dirty="0" smtClean="0">
                    <a:sym typeface="Wingdings" panose="05000000000000000000" pitchFamily="2" charset="2"/>
                  </a:rPr>
                  <a:t>R</a:t>
                </a:r>
                <a:r>
                  <a:rPr lang="de-DE" baseline="-25000" dirty="0" err="1" smtClean="0">
                    <a:sym typeface="Wingdings" panose="05000000000000000000" pitchFamily="2" charset="2"/>
                  </a:rPr>
                  <a:t>ges</a:t>
                </a:r>
                <a:r>
                  <a:rPr lang="de-DE" dirty="0" smtClean="0">
                    <a:sym typeface="Wingdings" panose="05000000000000000000" pitchFamily="2" charset="2"/>
                  </a:rPr>
                  <a:t> = 666,6 </a:t>
                </a:r>
                <a:r>
                  <a:rPr lang="el-GR" dirty="0" smtClean="0"/>
                  <a:t>Ω</a:t>
                </a:r>
                <a:endParaRPr lang="de-DE" dirty="0" smtClean="0"/>
              </a:p>
              <a:p>
                <a:pPr marL="0" indent="0">
                  <a:buNone/>
                </a:pPr>
                <a:r>
                  <a:rPr lang="de-DE" dirty="0" err="1" smtClean="0"/>
                  <a:t>I</a:t>
                </a:r>
                <a:r>
                  <a:rPr lang="de-DE" baseline="-25000" dirty="0" err="1" smtClean="0"/>
                  <a:t>ges</a:t>
                </a:r>
                <a:r>
                  <a:rPr lang="de-DE" dirty="0" smtClean="0"/>
                  <a:t> </a:t>
                </a:r>
                <a:r>
                  <a:rPr lang="de-DE" dirty="0" smtClean="0">
                    <a:sym typeface="Wingdings" panose="05000000000000000000" pitchFamily="2" charset="2"/>
                  </a:rPr>
                  <a:t> = 18 mA</a:t>
                </a:r>
              </a:p>
              <a:p>
                <a:pPr marL="0" indent="0">
                  <a:buNone/>
                </a:pPr>
                <a:r>
                  <a:rPr lang="de-DE" dirty="0" smtClean="0">
                    <a:sym typeface="Wingdings" panose="05000000000000000000" pitchFamily="2" charset="2"/>
                  </a:rPr>
                  <a:t>U    = 12 V</a:t>
                </a:r>
              </a:p>
              <a:p>
                <a:pPr marL="0" indent="0">
                  <a:buNone/>
                </a:pPr>
                <a:r>
                  <a:rPr lang="de-DE" dirty="0" smtClean="0"/>
                  <a:t>Strom: </a:t>
                </a:r>
                <a14:m>
                  <m:oMath xmlns:m="http://schemas.openxmlformats.org/officeDocument/2006/math">
                    <m:f>
                      <m:fPr>
                        <m:ctrlPr>
                          <a:rPr lang="de-DE" i="1">
                            <a:latin typeface="Cambria Math"/>
                          </a:rPr>
                        </m:ctrlPr>
                      </m:fPr>
                      <m:num>
                        <m:r>
                          <a:rPr lang="de-DE" i="1">
                            <a:latin typeface="Cambria Math"/>
                          </a:rPr>
                          <m:t>𝑅</m:t>
                        </m:r>
                        <m:r>
                          <a:rPr lang="de-DE" i="1">
                            <a:latin typeface="Cambria Math"/>
                          </a:rPr>
                          <m:t>1</m:t>
                        </m:r>
                      </m:num>
                      <m:den>
                        <m:r>
                          <a:rPr lang="de-DE" i="1">
                            <a:latin typeface="Cambria Math"/>
                          </a:rPr>
                          <m:t>𝑅</m:t>
                        </m:r>
                        <m:r>
                          <a:rPr lang="de-DE" i="1">
                            <a:latin typeface="Cambria Math"/>
                          </a:rPr>
                          <m:t>2/3</m:t>
                        </m:r>
                      </m:den>
                    </m:f>
                    <m:r>
                      <a:rPr lang="de-DE" i="1">
                        <a:latin typeface="Cambria Math"/>
                      </a:rPr>
                      <m:t>=</m:t>
                    </m:r>
                  </m:oMath>
                </a14:m>
                <a:endParaRPr lang="de-DE" dirty="0" smtClean="0">
                  <a:sym typeface="Wingdings" panose="05000000000000000000" pitchFamily="2" charset="2"/>
                </a:endParaRP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t="-17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899" y="1628800"/>
            <a:ext cx="2376264" cy="1615184"/>
          </a:xfrm>
          <a:prstGeom prst="rect">
            <a:avLst/>
          </a:prstGeom>
        </p:spPr>
      </p:pic>
    </p:spTree>
    <p:extLst>
      <p:ext uri="{BB962C8B-B14F-4D97-AF65-F5344CB8AC3E}">
        <p14:creationId xmlns:p14="http://schemas.microsoft.com/office/powerpoint/2010/main" val="3748824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Grundbegriffe in der Elektronik</a:t>
            </a:r>
            <a:endParaRPr lang="de-DE" dirty="0"/>
          </a:p>
        </p:txBody>
      </p:sp>
      <mc:AlternateContent xmlns:mc="http://schemas.openxmlformats.org/markup-compatibility/2006" xmlns:a14="http://schemas.microsoft.com/office/drawing/2010/main">
        <mc:Choice Requires="a14">
          <p:graphicFrame>
            <p:nvGraphicFramePr>
              <p:cNvPr id="5" name="Inhaltsplatzhalter 4"/>
              <p:cNvGraphicFramePr>
                <a:graphicFrameLocks noGrp="1"/>
              </p:cNvGraphicFramePr>
              <p:nvPr>
                <p:ph idx="1"/>
                <p:extLst>
                  <p:ext uri="{D42A27DB-BD31-4B8C-83A1-F6EECF244321}">
                    <p14:modId xmlns:p14="http://schemas.microsoft.com/office/powerpoint/2010/main" val="2257696114"/>
                  </p:ext>
                </p:extLst>
              </p:nvPr>
            </p:nvGraphicFramePr>
            <p:xfrm>
              <a:off x="467544" y="2636912"/>
              <a:ext cx="8229600" cy="2071498"/>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de-DE" dirty="0" smtClean="0"/>
                            <a:t>Name</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Einheit</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Formelzeichen</a:t>
                          </a:r>
                        </a:p>
                      </a:txBody>
                      <a:tcPr/>
                    </a:tc>
                    <a:tc>
                      <a:txBody>
                        <a:bodyPr/>
                        <a:lstStyle/>
                        <a:p>
                          <a:r>
                            <a:rPr lang="de-DE" dirty="0" smtClean="0"/>
                            <a:t>Formel</a:t>
                          </a:r>
                          <a:endParaRPr lang="de-DE" dirty="0"/>
                        </a:p>
                      </a:txBody>
                      <a:tcPr/>
                    </a:tc>
                  </a:tr>
                  <a:tr h="370840">
                    <a:tc>
                      <a:txBody>
                        <a:bodyPr/>
                        <a:lstStyle/>
                        <a:p>
                          <a:endParaRPr lang="de-DE" sz="300" dirty="0" smtClean="0"/>
                        </a:p>
                        <a:p>
                          <a:r>
                            <a:rPr lang="de-DE" dirty="0" smtClean="0"/>
                            <a:t>Strom</a:t>
                          </a:r>
                          <a:endParaRPr lang="de-DE" dirty="0"/>
                        </a:p>
                      </a:txBody>
                      <a:tcPr/>
                    </a:tc>
                    <a:tc>
                      <a:txBody>
                        <a:bodyPr/>
                        <a:lstStyle/>
                        <a:p>
                          <a:r>
                            <a:rPr lang="de-DE" sz="300" dirty="0" smtClean="0"/>
                            <a:t/>
                          </a:r>
                          <a:br>
                            <a:rPr lang="de-DE" sz="300" dirty="0" smtClean="0"/>
                          </a:br>
                          <a:r>
                            <a:rPr lang="de-DE" dirty="0" smtClean="0"/>
                            <a:t>A (</a:t>
                          </a:r>
                          <a:r>
                            <a:rPr lang="de-DE" dirty="0" err="1" smtClean="0"/>
                            <a:t>Ampère</a:t>
                          </a:r>
                          <a:r>
                            <a:rPr lang="de-DE" dirty="0" smtClean="0"/>
                            <a:t>)</a:t>
                          </a:r>
                          <a:endParaRPr lang="de-DE" dirty="0"/>
                        </a:p>
                      </a:txBody>
                      <a:tcPr/>
                    </a:tc>
                    <a:tc>
                      <a:txBody>
                        <a:bodyPr/>
                        <a:lstStyle/>
                        <a:p>
                          <a:endParaRPr lang="de-DE" sz="300" dirty="0" smtClean="0"/>
                        </a:p>
                        <a:p>
                          <a:r>
                            <a:rPr lang="de-DE" dirty="0" smtClean="0"/>
                            <a:t>I</a:t>
                          </a:r>
                          <a:endParaRPr lang="de-DE" dirty="0"/>
                        </a:p>
                      </a:txBody>
                      <a:tcPr/>
                    </a:tc>
                    <a:tc>
                      <a:txBody>
                        <a:bodyPr/>
                        <a:lstStyle/>
                        <a:p>
                          <a:r>
                            <a:rPr lang="de-DE" dirty="0" smtClean="0"/>
                            <a:t>I = </a:t>
                          </a:r>
                          <a14:m>
                            <m:oMath xmlns:m="http://schemas.openxmlformats.org/officeDocument/2006/math">
                              <m:f>
                                <m:fPr>
                                  <m:ctrlPr>
                                    <a:rPr lang="de-DE" i="1" smtClean="0">
                                      <a:latin typeface="Cambria Math"/>
                                    </a:rPr>
                                  </m:ctrlPr>
                                </m:fPr>
                                <m:num>
                                  <m:r>
                                    <a:rPr lang="de-DE" b="0" i="1" smtClean="0">
                                      <a:latin typeface="Cambria Math"/>
                                    </a:rPr>
                                    <m:t>𝑈</m:t>
                                  </m:r>
                                </m:num>
                                <m:den>
                                  <m:r>
                                    <a:rPr lang="de-DE" b="0" i="1" smtClean="0">
                                      <a:latin typeface="Cambria Math"/>
                                    </a:rPr>
                                    <m:t>𝑅</m:t>
                                  </m:r>
                                </m:den>
                              </m:f>
                            </m:oMath>
                          </a14:m>
                          <a:endParaRPr lang="de-DE" dirty="0"/>
                        </a:p>
                      </a:txBody>
                      <a:tcPr/>
                    </a:tc>
                  </a:tr>
                  <a:tr h="370840">
                    <a:tc>
                      <a:txBody>
                        <a:bodyPr/>
                        <a:lstStyle/>
                        <a:p>
                          <a:r>
                            <a:rPr lang="de-DE" dirty="0" smtClean="0"/>
                            <a:t>Spannung</a:t>
                          </a:r>
                          <a:endParaRPr lang="de-DE" dirty="0"/>
                        </a:p>
                      </a:txBody>
                      <a:tcPr/>
                    </a:tc>
                    <a:tc>
                      <a:txBody>
                        <a:bodyPr/>
                        <a:lstStyle/>
                        <a:p>
                          <a:r>
                            <a:rPr lang="de-DE" dirty="0" smtClean="0"/>
                            <a:t>V</a:t>
                          </a:r>
                          <a:r>
                            <a:rPr lang="de-DE" baseline="0" dirty="0" smtClean="0"/>
                            <a:t> (Volt)</a:t>
                          </a:r>
                          <a:endParaRPr lang="de-DE" dirty="0"/>
                        </a:p>
                      </a:txBody>
                      <a:tcPr/>
                    </a:tc>
                    <a:tc>
                      <a:txBody>
                        <a:bodyPr/>
                        <a:lstStyle/>
                        <a:p>
                          <a:r>
                            <a:rPr lang="de-DE" dirty="0" smtClean="0"/>
                            <a:t>U</a:t>
                          </a:r>
                          <a:endParaRPr lang="de-DE" dirty="0"/>
                        </a:p>
                      </a:txBody>
                      <a:tcPr/>
                    </a:tc>
                    <a:tc>
                      <a:txBody>
                        <a:bodyPr/>
                        <a:lstStyle/>
                        <a:p>
                          <a:r>
                            <a:rPr lang="de-DE" dirty="0" smtClean="0"/>
                            <a:t>U = R * I</a:t>
                          </a:r>
                          <a:endParaRPr lang="de-DE" dirty="0"/>
                        </a:p>
                      </a:txBody>
                      <a:tcPr/>
                    </a:tc>
                  </a:tr>
                  <a:tr h="370840">
                    <a:tc>
                      <a:txBody>
                        <a:bodyPr/>
                        <a:lstStyle/>
                        <a:p>
                          <a:endParaRPr lang="de-DE" sz="300" dirty="0" smtClean="0"/>
                        </a:p>
                        <a:p>
                          <a:r>
                            <a:rPr lang="de-DE" dirty="0" smtClean="0"/>
                            <a:t>Widerstand</a:t>
                          </a:r>
                          <a:endParaRPr lang="de-DE" dirty="0"/>
                        </a:p>
                      </a:txBody>
                      <a:tcPr/>
                    </a:tc>
                    <a:tc>
                      <a:txBody>
                        <a:bodyPr/>
                        <a:lstStyle/>
                        <a:p>
                          <a:r>
                            <a:rPr lang="el-GR" dirty="0" smtClean="0">
                              <a:effectLst/>
                            </a:rPr>
                            <a:t>Ω</a:t>
                          </a:r>
                          <a:r>
                            <a:rPr lang="de-DE" dirty="0" smtClean="0">
                              <a:effectLst/>
                            </a:rPr>
                            <a:t> (Ohm)</a:t>
                          </a:r>
                          <a:endParaRPr lang="de-DE" dirty="0"/>
                        </a:p>
                      </a:txBody>
                      <a:tcPr anchor="ctr"/>
                    </a:tc>
                    <a:tc>
                      <a:txBody>
                        <a:bodyPr/>
                        <a:lstStyle/>
                        <a:p>
                          <a:r>
                            <a:rPr lang="de-DE" dirty="0" smtClean="0"/>
                            <a:t>R</a:t>
                          </a:r>
                          <a:endParaRPr lang="de-DE" dirty="0"/>
                        </a:p>
                      </a:txBody>
                      <a:tcPr anchor="ctr"/>
                    </a:tc>
                    <a:tc>
                      <a:txBody>
                        <a:bodyPr/>
                        <a:lstStyle/>
                        <a:p>
                          <a:r>
                            <a:rPr lang="de-DE" dirty="0" smtClean="0"/>
                            <a:t>R = </a:t>
                          </a:r>
                          <a14:m>
                            <m:oMath xmlns:m="http://schemas.openxmlformats.org/officeDocument/2006/math">
                              <m:f>
                                <m:fPr>
                                  <m:ctrlPr>
                                    <a:rPr lang="de-DE" i="1" smtClean="0">
                                      <a:latin typeface="Cambria Math"/>
                                    </a:rPr>
                                  </m:ctrlPr>
                                </m:fPr>
                                <m:num>
                                  <m:r>
                                    <a:rPr lang="de-DE" b="0" i="1" smtClean="0">
                                      <a:latin typeface="Cambria Math"/>
                                    </a:rPr>
                                    <m:t>𝑈</m:t>
                                  </m:r>
                                </m:num>
                                <m:den>
                                  <m:r>
                                    <a:rPr lang="de-DE" b="0" i="1" smtClean="0">
                                      <a:latin typeface="Cambria Math"/>
                                    </a:rPr>
                                    <m:t>𝐼</m:t>
                                  </m:r>
                                </m:den>
                              </m:f>
                            </m:oMath>
                          </a14:m>
                          <a:endParaRPr lang="de-DE" dirty="0"/>
                        </a:p>
                      </a:txBody>
                      <a:tcPr/>
                    </a:tc>
                  </a:tr>
                  <a:tr h="370840">
                    <a:tc>
                      <a:txBody>
                        <a:bodyPr/>
                        <a:lstStyle/>
                        <a:p>
                          <a:r>
                            <a:rPr lang="de-DE" dirty="0" smtClean="0"/>
                            <a:t>Leistung</a:t>
                          </a:r>
                          <a:endParaRPr lang="de-DE" dirty="0"/>
                        </a:p>
                      </a:txBody>
                      <a:tcPr/>
                    </a:tc>
                    <a:tc>
                      <a:txBody>
                        <a:bodyPr/>
                        <a:lstStyle/>
                        <a:p>
                          <a:r>
                            <a:rPr lang="de-DE" dirty="0" smtClean="0"/>
                            <a:t>W (Watt)</a:t>
                          </a:r>
                          <a:endParaRPr lang="de-DE" dirty="0"/>
                        </a:p>
                      </a:txBody>
                      <a:tcPr/>
                    </a:tc>
                    <a:tc>
                      <a:txBody>
                        <a:bodyPr/>
                        <a:lstStyle/>
                        <a:p>
                          <a:r>
                            <a:rPr lang="de-DE" dirty="0" smtClean="0"/>
                            <a:t>P</a:t>
                          </a:r>
                          <a:endParaRPr lang="de-DE" dirty="0"/>
                        </a:p>
                      </a:txBody>
                      <a:tcPr/>
                    </a:tc>
                    <a:tc>
                      <a:txBody>
                        <a:bodyPr/>
                        <a:lstStyle/>
                        <a:p>
                          <a:r>
                            <a:rPr lang="de-DE" dirty="0" smtClean="0"/>
                            <a:t>P = U * I</a:t>
                          </a:r>
                          <a:endParaRPr lang="de-DE" dirty="0"/>
                        </a:p>
                      </a:txBody>
                      <a:tcPr/>
                    </a:tc>
                  </a:tr>
                </a:tbl>
              </a:graphicData>
            </a:graphic>
          </p:graphicFrame>
        </mc:Choice>
        <mc:Fallback xmlns="">
          <p:graphicFrame>
            <p:nvGraphicFramePr>
              <p:cNvPr id="5" name="Inhaltsplatzhalter 4"/>
              <p:cNvGraphicFramePr>
                <a:graphicFrameLocks noGrp="1"/>
              </p:cNvGraphicFramePr>
              <p:nvPr>
                <p:ph idx="1"/>
                <p:extLst>
                  <p:ext uri="{D42A27DB-BD31-4B8C-83A1-F6EECF244321}">
                    <p14:modId xmlns:p14="http://schemas.microsoft.com/office/powerpoint/2010/main" val="2257696114"/>
                  </p:ext>
                </p:extLst>
              </p:nvPr>
            </p:nvGraphicFramePr>
            <p:xfrm>
              <a:off x="467544" y="2636912"/>
              <a:ext cx="8229600" cy="2071498"/>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de-DE" dirty="0" smtClean="0"/>
                            <a:t>Name</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Einheit</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Formelzeichen</a:t>
                          </a:r>
                          <a:endParaRPr lang="de-DE" dirty="0" smtClean="0"/>
                        </a:p>
                      </a:txBody>
                      <a:tcPr/>
                    </a:tc>
                    <a:tc>
                      <a:txBody>
                        <a:bodyPr/>
                        <a:lstStyle/>
                        <a:p>
                          <a:r>
                            <a:rPr lang="de-DE" dirty="0" smtClean="0"/>
                            <a:t>Formel</a:t>
                          </a:r>
                          <a:endParaRPr lang="de-DE" dirty="0"/>
                        </a:p>
                      </a:txBody>
                      <a:tcPr/>
                    </a:tc>
                  </a:tr>
                  <a:tr h="479489">
                    <a:tc>
                      <a:txBody>
                        <a:bodyPr/>
                        <a:lstStyle/>
                        <a:p>
                          <a:endParaRPr lang="de-DE" sz="300" dirty="0" smtClean="0"/>
                        </a:p>
                        <a:p>
                          <a:r>
                            <a:rPr lang="de-DE" dirty="0" smtClean="0"/>
                            <a:t>Strom</a:t>
                          </a:r>
                          <a:endParaRPr lang="de-DE" dirty="0"/>
                        </a:p>
                      </a:txBody>
                      <a:tcPr/>
                    </a:tc>
                    <a:tc>
                      <a:txBody>
                        <a:bodyPr/>
                        <a:lstStyle/>
                        <a:p>
                          <a:r>
                            <a:rPr lang="de-DE" sz="300" dirty="0" smtClean="0"/>
                            <a:t/>
                          </a:r>
                          <a:br>
                            <a:rPr lang="de-DE" sz="300" dirty="0" smtClean="0"/>
                          </a:br>
                          <a:r>
                            <a:rPr lang="de-DE" dirty="0" smtClean="0"/>
                            <a:t>A (</a:t>
                          </a:r>
                          <a:r>
                            <a:rPr lang="de-DE" dirty="0" err="1" smtClean="0"/>
                            <a:t>Ampère</a:t>
                          </a:r>
                          <a:r>
                            <a:rPr lang="de-DE" dirty="0" smtClean="0"/>
                            <a:t>)</a:t>
                          </a:r>
                          <a:endParaRPr lang="de-DE" dirty="0"/>
                        </a:p>
                      </a:txBody>
                      <a:tcPr/>
                    </a:tc>
                    <a:tc>
                      <a:txBody>
                        <a:bodyPr/>
                        <a:lstStyle/>
                        <a:p>
                          <a:endParaRPr lang="de-DE" sz="300" dirty="0" smtClean="0"/>
                        </a:p>
                        <a:p>
                          <a:r>
                            <a:rPr lang="de-DE" dirty="0" smtClean="0"/>
                            <a:t>I</a:t>
                          </a:r>
                          <a:endParaRPr lang="de-DE" dirty="0"/>
                        </a:p>
                      </a:txBody>
                      <a:tcPr/>
                    </a:tc>
                    <a:tc>
                      <a:txBody>
                        <a:bodyPr/>
                        <a:lstStyle/>
                        <a:p>
                          <a:endParaRPr lang="de-DE"/>
                        </a:p>
                      </a:txBody>
                      <a:tcPr>
                        <a:blipFill rotWithShape="1">
                          <a:blip r:embed="rId2"/>
                          <a:stretch>
                            <a:fillRect l="-300890" t="-84615" b="-276923"/>
                          </a:stretch>
                        </a:blipFill>
                      </a:tcPr>
                    </a:tc>
                  </a:tr>
                  <a:tr h="370840">
                    <a:tc>
                      <a:txBody>
                        <a:bodyPr/>
                        <a:lstStyle/>
                        <a:p>
                          <a:r>
                            <a:rPr lang="de-DE" dirty="0" smtClean="0"/>
                            <a:t>Spannung</a:t>
                          </a:r>
                          <a:endParaRPr lang="de-DE" dirty="0"/>
                        </a:p>
                      </a:txBody>
                      <a:tcPr/>
                    </a:tc>
                    <a:tc>
                      <a:txBody>
                        <a:bodyPr/>
                        <a:lstStyle/>
                        <a:p>
                          <a:r>
                            <a:rPr lang="de-DE" dirty="0" smtClean="0"/>
                            <a:t>V</a:t>
                          </a:r>
                          <a:r>
                            <a:rPr lang="de-DE" baseline="0" dirty="0" smtClean="0"/>
                            <a:t> (Volt)</a:t>
                          </a:r>
                          <a:endParaRPr lang="de-DE" dirty="0"/>
                        </a:p>
                      </a:txBody>
                      <a:tcPr/>
                    </a:tc>
                    <a:tc>
                      <a:txBody>
                        <a:bodyPr/>
                        <a:lstStyle/>
                        <a:p>
                          <a:r>
                            <a:rPr lang="de-DE" dirty="0" smtClean="0"/>
                            <a:t>U</a:t>
                          </a:r>
                          <a:endParaRPr lang="de-DE" dirty="0"/>
                        </a:p>
                      </a:txBody>
                      <a:tcPr/>
                    </a:tc>
                    <a:tc>
                      <a:txBody>
                        <a:bodyPr/>
                        <a:lstStyle/>
                        <a:p>
                          <a:r>
                            <a:rPr lang="de-DE" dirty="0" smtClean="0"/>
                            <a:t>U = R * I</a:t>
                          </a:r>
                          <a:endParaRPr lang="de-DE" dirty="0"/>
                        </a:p>
                      </a:txBody>
                      <a:tcPr/>
                    </a:tc>
                  </a:tr>
                  <a:tr h="479489">
                    <a:tc>
                      <a:txBody>
                        <a:bodyPr/>
                        <a:lstStyle/>
                        <a:p>
                          <a:endParaRPr lang="de-DE" sz="300" dirty="0" smtClean="0"/>
                        </a:p>
                        <a:p>
                          <a:r>
                            <a:rPr lang="de-DE" dirty="0" smtClean="0"/>
                            <a:t>Widerstand</a:t>
                          </a:r>
                          <a:endParaRPr lang="de-DE" dirty="0"/>
                        </a:p>
                      </a:txBody>
                      <a:tcPr/>
                    </a:tc>
                    <a:tc>
                      <a:txBody>
                        <a:bodyPr/>
                        <a:lstStyle/>
                        <a:p>
                          <a:r>
                            <a:rPr lang="el-GR" dirty="0" smtClean="0">
                              <a:effectLst/>
                            </a:rPr>
                            <a:t>Ω</a:t>
                          </a:r>
                          <a:r>
                            <a:rPr lang="de-DE" dirty="0" smtClean="0">
                              <a:effectLst/>
                            </a:rPr>
                            <a:t> (Ohm)</a:t>
                          </a:r>
                          <a:endParaRPr lang="de-DE" dirty="0"/>
                        </a:p>
                      </a:txBody>
                      <a:tcPr anchor="ctr"/>
                    </a:tc>
                    <a:tc>
                      <a:txBody>
                        <a:bodyPr/>
                        <a:lstStyle/>
                        <a:p>
                          <a:r>
                            <a:rPr lang="de-DE" dirty="0" smtClean="0"/>
                            <a:t>R</a:t>
                          </a:r>
                          <a:endParaRPr lang="de-DE" dirty="0"/>
                        </a:p>
                      </a:txBody>
                      <a:tcPr anchor="ctr"/>
                    </a:tc>
                    <a:tc>
                      <a:txBody>
                        <a:bodyPr/>
                        <a:lstStyle/>
                        <a:p>
                          <a:endParaRPr lang="de-DE"/>
                        </a:p>
                      </a:txBody>
                      <a:tcPr>
                        <a:blipFill rotWithShape="1">
                          <a:blip r:embed="rId2"/>
                          <a:stretch>
                            <a:fillRect l="-300890" t="-262821" b="-98718"/>
                          </a:stretch>
                        </a:blipFill>
                      </a:tcPr>
                    </a:tc>
                  </a:tr>
                  <a:tr h="370840">
                    <a:tc>
                      <a:txBody>
                        <a:bodyPr/>
                        <a:lstStyle/>
                        <a:p>
                          <a:r>
                            <a:rPr lang="de-DE" dirty="0" smtClean="0"/>
                            <a:t>Leistung</a:t>
                          </a:r>
                          <a:endParaRPr lang="de-DE" dirty="0"/>
                        </a:p>
                      </a:txBody>
                      <a:tcPr/>
                    </a:tc>
                    <a:tc>
                      <a:txBody>
                        <a:bodyPr/>
                        <a:lstStyle/>
                        <a:p>
                          <a:r>
                            <a:rPr lang="de-DE" dirty="0" smtClean="0"/>
                            <a:t>W (Watt)</a:t>
                          </a:r>
                          <a:endParaRPr lang="de-DE" dirty="0"/>
                        </a:p>
                      </a:txBody>
                      <a:tcPr/>
                    </a:tc>
                    <a:tc>
                      <a:txBody>
                        <a:bodyPr/>
                        <a:lstStyle/>
                        <a:p>
                          <a:r>
                            <a:rPr lang="de-DE" dirty="0" smtClean="0"/>
                            <a:t>P</a:t>
                          </a:r>
                          <a:endParaRPr lang="de-DE" dirty="0"/>
                        </a:p>
                      </a:txBody>
                      <a:tcPr/>
                    </a:tc>
                    <a:tc>
                      <a:txBody>
                        <a:bodyPr/>
                        <a:lstStyle/>
                        <a:p>
                          <a:r>
                            <a:rPr lang="de-DE" dirty="0" smtClean="0"/>
                            <a:t>P = U * I</a:t>
                          </a:r>
                          <a:endParaRPr lang="de-DE" dirty="0"/>
                        </a:p>
                      </a:txBody>
                      <a:tcPr/>
                    </a:tc>
                  </a:tr>
                </a:tbl>
              </a:graphicData>
            </a:graphic>
          </p:graphicFrame>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160144229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Lösung:</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r>
                  <a:rPr lang="de-DE" dirty="0" smtClean="0">
                    <a:sym typeface="Wingdings" panose="05000000000000000000" pitchFamily="2" charset="2"/>
                  </a:rPr>
                  <a:t>R</a:t>
                </a:r>
                <a:r>
                  <a:rPr lang="de-DE" baseline="-25000" dirty="0" err="1" smtClean="0">
                    <a:sym typeface="Wingdings" panose="05000000000000000000" pitchFamily="2" charset="2"/>
                  </a:rPr>
                  <a:t>ges</a:t>
                </a:r>
                <a:r>
                  <a:rPr lang="de-DE" dirty="0" smtClean="0">
                    <a:sym typeface="Wingdings" panose="05000000000000000000" pitchFamily="2" charset="2"/>
                  </a:rPr>
                  <a:t> = 666,6 </a:t>
                </a:r>
                <a:r>
                  <a:rPr lang="el-GR" dirty="0" smtClean="0"/>
                  <a:t>Ω</a:t>
                </a:r>
                <a:endParaRPr lang="de-DE" dirty="0" smtClean="0"/>
              </a:p>
              <a:p>
                <a:pPr marL="0" indent="0">
                  <a:buNone/>
                </a:pPr>
                <a:r>
                  <a:rPr lang="de-DE" dirty="0" err="1" smtClean="0"/>
                  <a:t>I</a:t>
                </a:r>
                <a:r>
                  <a:rPr lang="de-DE" baseline="-25000" dirty="0" err="1" smtClean="0"/>
                  <a:t>ges</a:t>
                </a:r>
                <a:r>
                  <a:rPr lang="de-DE" dirty="0" smtClean="0"/>
                  <a:t> </a:t>
                </a:r>
                <a:r>
                  <a:rPr lang="de-DE" dirty="0" smtClean="0">
                    <a:sym typeface="Wingdings" panose="05000000000000000000" pitchFamily="2" charset="2"/>
                  </a:rPr>
                  <a:t> = 18 mA</a:t>
                </a:r>
              </a:p>
              <a:p>
                <a:pPr marL="0" indent="0">
                  <a:buNone/>
                </a:pPr>
                <a:r>
                  <a:rPr lang="de-DE" dirty="0" smtClean="0">
                    <a:sym typeface="Wingdings" panose="05000000000000000000" pitchFamily="2" charset="2"/>
                  </a:rPr>
                  <a:t>U    = 12 V</a:t>
                </a:r>
              </a:p>
              <a:p>
                <a:pPr marL="0" indent="0">
                  <a:buNone/>
                </a:pPr>
                <a:r>
                  <a:rPr lang="de-DE" dirty="0" smtClean="0"/>
                  <a:t>Strom: </a:t>
                </a:r>
                <a14:m>
                  <m:oMath xmlns:m="http://schemas.openxmlformats.org/officeDocument/2006/math">
                    <m:f>
                      <m:fPr>
                        <m:ctrlPr>
                          <a:rPr lang="de-DE" i="1">
                            <a:latin typeface="Cambria Math"/>
                          </a:rPr>
                        </m:ctrlPr>
                      </m:fPr>
                      <m:num>
                        <m:r>
                          <a:rPr lang="de-DE" i="1">
                            <a:latin typeface="Cambria Math"/>
                          </a:rPr>
                          <m:t>𝑅</m:t>
                        </m:r>
                        <m:r>
                          <a:rPr lang="de-DE" i="1">
                            <a:latin typeface="Cambria Math"/>
                          </a:rPr>
                          <m:t>1</m:t>
                        </m:r>
                      </m:num>
                      <m:den>
                        <m:r>
                          <a:rPr lang="de-DE" i="1">
                            <a:latin typeface="Cambria Math"/>
                          </a:rPr>
                          <m:t>𝑅</m:t>
                        </m:r>
                        <m:r>
                          <a:rPr lang="de-DE" i="1">
                            <a:latin typeface="Cambria Math"/>
                          </a:rPr>
                          <m:t>2/3</m:t>
                        </m:r>
                      </m:den>
                    </m:f>
                    <m:r>
                      <a:rPr lang="de-DE" i="1">
                        <a:latin typeface="Cambria Math"/>
                      </a:rPr>
                      <m:t>= </m:t>
                    </m:r>
                    <m:f>
                      <m:fPr>
                        <m:ctrlPr>
                          <a:rPr lang="de-DE" i="1">
                            <a:latin typeface="Cambria Math"/>
                          </a:rPr>
                        </m:ctrlPr>
                      </m:fPr>
                      <m:num>
                        <m:r>
                          <a:rPr lang="de-DE" b="0" i="1" smtClean="0">
                            <a:latin typeface="Cambria Math"/>
                          </a:rPr>
                          <m:t>1</m:t>
                        </m:r>
                      </m:num>
                      <m:den>
                        <m:r>
                          <a:rPr lang="de-DE" b="0" i="1" smtClean="0">
                            <a:latin typeface="Cambria Math"/>
                          </a:rPr>
                          <m:t>2</m:t>
                        </m:r>
                      </m:den>
                    </m:f>
                  </m:oMath>
                </a14:m>
                <a:r>
                  <a:rPr lang="de-DE" dirty="0" smtClean="0"/>
                  <a:t> </a:t>
                </a:r>
                <a:r>
                  <a:rPr lang="de-DE" dirty="0" smtClean="0">
                    <a:sym typeface="Wingdings" panose="05000000000000000000" pitchFamily="2" charset="2"/>
                  </a:rPr>
                  <a:t></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t="-17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899" y="1628800"/>
            <a:ext cx="2376264" cy="1615184"/>
          </a:xfrm>
          <a:prstGeom prst="rect">
            <a:avLst/>
          </a:prstGeom>
        </p:spPr>
      </p:pic>
    </p:spTree>
    <p:extLst>
      <p:ext uri="{BB962C8B-B14F-4D97-AF65-F5344CB8AC3E}">
        <p14:creationId xmlns:p14="http://schemas.microsoft.com/office/powerpoint/2010/main" val="364605999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Lösung</a:t>
            </a:r>
            <a:r>
              <a:rPr lang="de-DE" dirty="0" smtClean="0"/>
              <a:t>:</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r>
                  <a:rPr lang="de-DE" dirty="0" smtClean="0">
                    <a:sym typeface="Wingdings" panose="05000000000000000000" pitchFamily="2" charset="2"/>
                  </a:rPr>
                  <a:t>R</a:t>
                </a:r>
                <a:r>
                  <a:rPr lang="de-DE" baseline="-25000" dirty="0" err="1" smtClean="0">
                    <a:sym typeface="Wingdings" panose="05000000000000000000" pitchFamily="2" charset="2"/>
                  </a:rPr>
                  <a:t>ges</a:t>
                </a:r>
                <a:r>
                  <a:rPr lang="de-DE" dirty="0" smtClean="0">
                    <a:sym typeface="Wingdings" panose="05000000000000000000" pitchFamily="2" charset="2"/>
                  </a:rPr>
                  <a:t> = 666,6 </a:t>
                </a:r>
                <a:r>
                  <a:rPr lang="el-GR" dirty="0" smtClean="0"/>
                  <a:t>Ω</a:t>
                </a:r>
                <a:endParaRPr lang="de-DE" dirty="0" smtClean="0"/>
              </a:p>
              <a:p>
                <a:pPr marL="0" indent="0">
                  <a:buNone/>
                </a:pPr>
                <a:r>
                  <a:rPr lang="de-DE" dirty="0" err="1" smtClean="0"/>
                  <a:t>I</a:t>
                </a:r>
                <a:r>
                  <a:rPr lang="de-DE" baseline="-25000" dirty="0" err="1" smtClean="0"/>
                  <a:t>ges</a:t>
                </a:r>
                <a:r>
                  <a:rPr lang="de-DE" dirty="0" smtClean="0"/>
                  <a:t> </a:t>
                </a:r>
                <a:r>
                  <a:rPr lang="de-DE" dirty="0" smtClean="0">
                    <a:sym typeface="Wingdings" panose="05000000000000000000" pitchFamily="2" charset="2"/>
                  </a:rPr>
                  <a:t> = 18 mA</a:t>
                </a:r>
              </a:p>
              <a:p>
                <a:pPr marL="0" indent="0">
                  <a:buNone/>
                </a:pPr>
                <a:r>
                  <a:rPr lang="de-DE" dirty="0" smtClean="0">
                    <a:sym typeface="Wingdings" panose="05000000000000000000" pitchFamily="2" charset="2"/>
                  </a:rPr>
                  <a:t>U    = 12 V</a:t>
                </a:r>
              </a:p>
              <a:p>
                <a:pPr marL="0" indent="0">
                  <a:buNone/>
                </a:pPr>
                <a:r>
                  <a:rPr lang="de-DE" dirty="0" smtClean="0"/>
                  <a:t>Strom: </a:t>
                </a:r>
                <a14:m>
                  <m:oMath xmlns:m="http://schemas.openxmlformats.org/officeDocument/2006/math">
                    <m:f>
                      <m:fPr>
                        <m:ctrlPr>
                          <a:rPr lang="de-DE" i="1">
                            <a:latin typeface="Cambria Math"/>
                          </a:rPr>
                        </m:ctrlPr>
                      </m:fPr>
                      <m:num>
                        <m:r>
                          <a:rPr lang="de-DE" i="1">
                            <a:latin typeface="Cambria Math"/>
                          </a:rPr>
                          <m:t>𝑅</m:t>
                        </m:r>
                        <m:r>
                          <a:rPr lang="de-DE" i="1">
                            <a:latin typeface="Cambria Math"/>
                          </a:rPr>
                          <m:t>1</m:t>
                        </m:r>
                      </m:num>
                      <m:den>
                        <m:r>
                          <a:rPr lang="de-DE" i="1">
                            <a:latin typeface="Cambria Math"/>
                          </a:rPr>
                          <m:t>𝑅</m:t>
                        </m:r>
                        <m:r>
                          <a:rPr lang="de-DE" i="1">
                            <a:latin typeface="Cambria Math"/>
                          </a:rPr>
                          <m:t>2/3</m:t>
                        </m:r>
                      </m:den>
                    </m:f>
                    <m:r>
                      <a:rPr lang="de-DE" i="1">
                        <a:latin typeface="Cambria Math"/>
                      </a:rPr>
                      <m:t>= </m:t>
                    </m:r>
                    <m:f>
                      <m:fPr>
                        <m:ctrlPr>
                          <a:rPr lang="de-DE" i="1">
                            <a:latin typeface="Cambria Math"/>
                          </a:rPr>
                        </m:ctrlPr>
                      </m:fPr>
                      <m:num>
                        <m:r>
                          <a:rPr lang="de-DE" b="0" i="1" smtClean="0">
                            <a:latin typeface="Cambria Math"/>
                          </a:rPr>
                          <m:t>1</m:t>
                        </m:r>
                      </m:num>
                      <m:den>
                        <m:r>
                          <a:rPr lang="de-DE" b="0" i="1" smtClean="0">
                            <a:latin typeface="Cambria Math"/>
                          </a:rPr>
                          <m:t>2</m:t>
                        </m:r>
                      </m:den>
                    </m:f>
                  </m:oMath>
                </a14:m>
                <a:r>
                  <a:rPr lang="de-DE" dirty="0" smtClean="0"/>
                  <a:t> </a:t>
                </a:r>
                <a:r>
                  <a:rPr lang="de-DE" dirty="0" smtClean="0">
                    <a:sym typeface="Wingdings" panose="05000000000000000000" pitchFamily="2" charset="2"/>
                  </a:rPr>
                  <a:t> 18 mA : 3 =</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t="-17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899" y="1628800"/>
            <a:ext cx="2376264" cy="1615184"/>
          </a:xfrm>
          <a:prstGeom prst="rect">
            <a:avLst/>
          </a:prstGeom>
        </p:spPr>
      </p:pic>
    </p:spTree>
    <p:extLst>
      <p:ext uri="{BB962C8B-B14F-4D97-AF65-F5344CB8AC3E}">
        <p14:creationId xmlns:p14="http://schemas.microsoft.com/office/powerpoint/2010/main" val="268639671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Lösung:</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r>
                  <a:rPr lang="de-DE" dirty="0" smtClean="0">
                    <a:sym typeface="Wingdings" panose="05000000000000000000" pitchFamily="2" charset="2"/>
                  </a:rPr>
                  <a:t>R</a:t>
                </a:r>
                <a:r>
                  <a:rPr lang="de-DE" baseline="-25000" dirty="0" err="1" smtClean="0">
                    <a:sym typeface="Wingdings" panose="05000000000000000000" pitchFamily="2" charset="2"/>
                  </a:rPr>
                  <a:t>ges</a:t>
                </a:r>
                <a:r>
                  <a:rPr lang="de-DE" dirty="0" smtClean="0">
                    <a:sym typeface="Wingdings" panose="05000000000000000000" pitchFamily="2" charset="2"/>
                  </a:rPr>
                  <a:t> = 666,6 </a:t>
                </a:r>
                <a:r>
                  <a:rPr lang="el-GR" dirty="0" smtClean="0"/>
                  <a:t>Ω</a:t>
                </a:r>
                <a:endParaRPr lang="de-DE" dirty="0" smtClean="0"/>
              </a:p>
              <a:p>
                <a:pPr marL="0" indent="0">
                  <a:buNone/>
                </a:pPr>
                <a:r>
                  <a:rPr lang="de-DE" dirty="0" err="1" smtClean="0"/>
                  <a:t>I</a:t>
                </a:r>
                <a:r>
                  <a:rPr lang="de-DE" baseline="-25000" dirty="0" err="1" smtClean="0"/>
                  <a:t>ges</a:t>
                </a:r>
                <a:r>
                  <a:rPr lang="de-DE" dirty="0" smtClean="0"/>
                  <a:t> </a:t>
                </a:r>
                <a:r>
                  <a:rPr lang="de-DE" dirty="0" smtClean="0">
                    <a:sym typeface="Wingdings" panose="05000000000000000000" pitchFamily="2" charset="2"/>
                  </a:rPr>
                  <a:t> = 18 mA</a:t>
                </a:r>
              </a:p>
              <a:p>
                <a:pPr marL="0" indent="0">
                  <a:buNone/>
                </a:pPr>
                <a:r>
                  <a:rPr lang="de-DE" dirty="0" smtClean="0">
                    <a:sym typeface="Wingdings" panose="05000000000000000000" pitchFamily="2" charset="2"/>
                  </a:rPr>
                  <a:t>U    = 12 V</a:t>
                </a:r>
              </a:p>
              <a:p>
                <a:pPr marL="0" indent="0">
                  <a:buNone/>
                </a:pPr>
                <a:r>
                  <a:rPr lang="de-DE" dirty="0" smtClean="0"/>
                  <a:t>Strom: </a:t>
                </a:r>
                <a14:m>
                  <m:oMath xmlns:m="http://schemas.openxmlformats.org/officeDocument/2006/math">
                    <m:f>
                      <m:fPr>
                        <m:ctrlPr>
                          <a:rPr lang="de-DE" i="1">
                            <a:latin typeface="Cambria Math"/>
                          </a:rPr>
                        </m:ctrlPr>
                      </m:fPr>
                      <m:num>
                        <m:r>
                          <a:rPr lang="de-DE" i="1">
                            <a:latin typeface="Cambria Math"/>
                          </a:rPr>
                          <m:t>𝑅</m:t>
                        </m:r>
                        <m:r>
                          <a:rPr lang="de-DE" i="1">
                            <a:latin typeface="Cambria Math"/>
                          </a:rPr>
                          <m:t>1</m:t>
                        </m:r>
                      </m:num>
                      <m:den>
                        <m:r>
                          <a:rPr lang="de-DE" i="1">
                            <a:latin typeface="Cambria Math"/>
                          </a:rPr>
                          <m:t>𝑅</m:t>
                        </m:r>
                        <m:r>
                          <a:rPr lang="de-DE" i="1">
                            <a:latin typeface="Cambria Math"/>
                          </a:rPr>
                          <m:t>2/3</m:t>
                        </m:r>
                      </m:den>
                    </m:f>
                    <m:r>
                      <a:rPr lang="de-DE" i="1">
                        <a:latin typeface="Cambria Math"/>
                      </a:rPr>
                      <m:t>= </m:t>
                    </m:r>
                    <m:f>
                      <m:fPr>
                        <m:ctrlPr>
                          <a:rPr lang="de-DE" i="1">
                            <a:latin typeface="Cambria Math"/>
                          </a:rPr>
                        </m:ctrlPr>
                      </m:fPr>
                      <m:num>
                        <m:r>
                          <a:rPr lang="de-DE" b="0" i="1" smtClean="0">
                            <a:latin typeface="Cambria Math"/>
                          </a:rPr>
                          <m:t>1</m:t>
                        </m:r>
                      </m:num>
                      <m:den>
                        <m:r>
                          <a:rPr lang="de-DE" b="0" i="1" smtClean="0">
                            <a:latin typeface="Cambria Math"/>
                          </a:rPr>
                          <m:t>2</m:t>
                        </m:r>
                      </m:den>
                    </m:f>
                  </m:oMath>
                </a14:m>
                <a:r>
                  <a:rPr lang="de-DE" dirty="0" smtClean="0"/>
                  <a:t> </a:t>
                </a:r>
                <a:r>
                  <a:rPr lang="de-DE" dirty="0" smtClean="0">
                    <a:sym typeface="Wingdings" panose="05000000000000000000" pitchFamily="2" charset="2"/>
                  </a:rPr>
                  <a:t> 18 mA : 3 = 6 mA </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t="-17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899" y="1628800"/>
            <a:ext cx="2376264" cy="1615184"/>
          </a:xfrm>
          <a:prstGeom prst="rect">
            <a:avLst/>
          </a:prstGeom>
        </p:spPr>
      </p:pic>
    </p:spTree>
    <p:extLst>
      <p:ext uri="{BB962C8B-B14F-4D97-AF65-F5344CB8AC3E}">
        <p14:creationId xmlns:p14="http://schemas.microsoft.com/office/powerpoint/2010/main" val="420356217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Lösung:</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r>
                  <a:rPr lang="de-DE" dirty="0" smtClean="0">
                    <a:sym typeface="Wingdings" panose="05000000000000000000" pitchFamily="2" charset="2"/>
                  </a:rPr>
                  <a:t>R</a:t>
                </a:r>
                <a:r>
                  <a:rPr lang="de-DE" baseline="-25000" dirty="0" err="1" smtClean="0">
                    <a:sym typeface="Wingdings" panose="05000000000000000000" pitchFamily="2" charset="2"/>
                  </a:rPr>
                  <a:t>ges</a:t>
                </a:r>
                <a:r>
                  <a:rPr lang="de-DE" dirty="0" smtClean="0">
                    <a:sym typeface="Wingdings" panose="05000000000000000000" pitchFamily="2" charset="2"/>
                  </a:rPr>
                  <a:t> = 666,6 </a:t>
                </a:r>
                <a:r>
                  <a:rPr lang="el-GR" dirty="0" smtClean="0"/>
                  <a:t>Ω</a:t>
                </a:r>
                <a:endParaRPr lang="de-DE" dirty="0" smtClean="0"/>
              </a:p>
              <a:p>
                <a:pPr marL="0" indent="0">
                  <a:buNone/>
                </a:pPr>
                <a:r>
                  <a:rPr lang="de-DE" dirty="0" err="1" smtClean="0"/>
                  <a:t>I</a:t>
                </a:r>
                <a:r>
                  <a:rPr lang="de-DE" baseline="-25000" dirty="0" err="1" smtClean="0"/>
                  <a:t>ges</a:t>
                </a:r>
                <a:r>
                  <a:rPr lang="de-DE" dirty="0" smtClean="0"/>
                  <a:t> </a:t>
                </a:r>
                <a:r>
                  <a:rPr lang="de-DE" dirty="0" smtClean="0">
                    <a:sym typeface="Wingdings" panose="05000000000000000000" pitchFamily="2" charset="2"/>
                  </a:rPr>
                  <a:t> = 18 mA</a:t>
                </a:r>
              </a:p>
              <a:p>
                <a:pPr marL="0" indent="0">
                  <a:buNone/>
                </a:pPr>
                <a:r>
                  <a:rPr lang="de-DE" dirty="0" smtClean="0">
                    <a:sym typeface="Wingdings" panose="05000000000000000000" pitchFamily="2" charset="2"/>
                  </a:rPr>
                  <a:t>U    = 12 V</a:t>
                </a:r>
              </a:p>
              <a:p>
                <a:pPr marL="0" indent="0">
                  <a:buNone/>
                </a:pPr>
                <a:r>
                  <a:rPr lang="de-DE" dirty="0" smtClean="0"/>
                  <a:t>Strom: </a:t>
                </a:r>
                <a14:m>
                  <m:oMath xmlns:m="http://schemas.openxmlformats.org/officeDocument/2006/math">
                    <m:f>
                      <m:fPr>
                        <m:ctrlPr>
                          <a:rPr lang="de-DE" i="1">
                            <a:latin typeface="Cambria Math"/>
                          </a:rPr>
                        </m:ctrlPr>
                      </m:fPr>
                      <m:num>
                        <m:r>
                          <a:rPr lang="de-DE" i="1">
                            <a:latin typeface="Cambria Math"/>
                          </a:rPr>
                          <m:t>𝑅</m:t>
                        </m:r>
                        <m:r>
                          <a:rPr lang="de-DE" i="1">
                            <a:latin typeface="Cambria Math"/>
                          </a:rPr>
                          <m:t>1</m:t>
                        </m:r>
                      </m:num>
                      <m:den>
                        <m:r>
                          <a:rPr lang="de-DE" i="1">
                            <a:latin typeface="Cambria Math"/>
                          </a:rPr>
                          <m:t>𝑅</m:t>
                        </m:r>
                        <m:r>
                          <a:rPr lang="de-DE" i="1">
                            <a:latin typeface="Cambria Math"/>
                          </a:rPr>
                          <m:t>2/3</m:t>
                        </m:r>
                      </m:den>
                    </m:f>
                    <m:r>
                      <a:rPr lang="de-DE" i="1">
                        <a:latin typeface="Cambria Math"/>
                      </a:rPr>
                      <m:t>= </m:t>
                    </m:r>
                    <m:f>
                      <m:fPr>
                        <m:ctrlPr>
                          <a:rPr lang="de-DE" i="1">
                            <a:latin typeface="Cambria Math"/>
                          </a:rPr>
                        </m:ctrlPr>
                      </m:fPr>
                      <m:num>
                        <m:r>
                          <a:rPr lang="de-DE" b="0" i="1" smtClean="0">
                            <a:latin typeface="Cambria Math"/>
                          </a:rPr>
                          <m:t>1</m:t>
                        </m:r>
                      </m:num>
                      <m:den>
                        <m:r>
                          <a:rPr lang="de-DE" b="0" i="1" smtClean="0">
                            <a:latin typeface="Cambria Math"/>
                          </a:rPr>
                          <m:t>2</m:t>
                        </m:r>
                      </m:den>
                    </m:f>
                  </m:oMath>
                </a14:m>
                <a:r>
                  <a:rPr lang="de-DE" dirty="0" smtClean="0"/>
                  <a:t> </a:t>
                </a:r>
                <a:r>
                  <a:rPr lang="de-DE" dirty="0" smtClean="0">
                    <a:sym typeface="Wingdings" panose="05000000000000000000" pitchFamily="2" charset="2"/>
                  </a:rPr>
                  <a:t> 18 mA : 3 = 6 mA, davon </a:t>
                </a:r>
                <a:br>
                  <a:rPr lang="de-DE" dirty="0" smtClean="0">
                    <a:sym typeface="Wingdings" panose="05000000000000000000" pitchFamily="2" charset="2"/>
                  </a:rPr>
                </a:br>
                <a:r>
                  <a:rPr lang="de-DE" dirty="0" smtClean="0">
                    <a:sym typeface="Wingdings" panose="05000000000000000000" pitchFamily="2" charset="2"/>
                  </a:rPr>
                  <a:t>2 Anteile durch R1, und 1 Anteil durch R2/3:</a:t>
                </a:r>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t="-17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899" y="1628800"/>
            <a:ext cx="2376264" cy="1615184"/>
          </a:xfrm>
          <a:prstGeom prst="rect">
            <a:avLst/>
          </a:prstGeom>
        </p:spPr>
      </p:pic>
    </p:spTree>
    <p:extLst>
      <p:ext uri="{BB962C8B-B14F-4D97-AF65-F5344CB8AC3E}">
        <p14:creationId xmlns:p14="http://schemas.microsoft.com/office/powerpoint/2010/main" val="533646882"/>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Lösung:</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r>
                  <a:rPr lang="de-DE" dirty="0" smtClean="0">
                    <a:sym typeface="Wingdings" panose="05000000000000000000" pitchFamily="2" charset="2"/>
                  </a:rPr>
                  <a:t>R</a:t>
                </a:r>
                <a:r>
                  <a:rPr lang="de-DE" baseline="-25000" dirty="0" err="1" smtClean="0">
                    <a:sym typeface="Wingdings" panose="05000000000000000000" pitchFamily="2" charset="2"/>
                  </a:rPr>
                  <a:t>ges</a:t>
                </a:r>
                <a:r>
                  <a:rPr lang="de-DE" dirty="0" smtClean="0">
                    <a:sym typeface="Wingdings" panose="05000000000000000000" pitchFamily="2" charset="2"/>
                  </a:rPr>
                  <a:t> = 666,6 </a:t>
                </a:r>
                <a:r>
                  <a:rPr lang="el-GR" dirty="0" smtClean="0"/>
                  <a:t>Ω</a:t>
                </a:r>
                <a:endParaRPr lang="de-DE" dirty="0" smtClean="0"/>
              </a:p>
              <a:p>
                <a:pPr marL="0" indent="0">
                  <a:buNone/>
                </a:pPr>
                <a:r>
                  <a:rPr lang="de-DE" dirty="0" err="1" smtClean="0"/>
                  <a:t>I</a:t>
                </a:r>
                <a:r>
                  <a:rPr lang="de-DE" baseline="-25000" dirty="0" err="1" smtClean="0"/>
                  <a:t>ges</a:t>
                </a:r>
                <a:r>
                  <a:rPr lang="de-DE" dirty="0" smtClean="0"/>
                  <a:t> </a:t>
                </a:r>
                <a:r>
                  <a:rPr lang="de-DE" dirty="0" smtClean="0">
                    <a:sym typeface="Wingdings" panose="05000000000000000000" pitchFamily="2" charset="2"/>
                  </a:rPr>
                  <a:t> = 18 mA</a:t>
                </a:r>
              </a:p>
              <a:p>
                <a:pPr marL="0" indent="0">
                  <a:buNone/>
                </a:pPr>
                <a:r>
                  <a:rPr lang="de-DE" dirty="0" smtClean="0">
                    <a:sym typeface="Wingdings" panose="05000000000000000000" pitchFamily="2" charset="2"/>
                  </a:rPr>
                  <a:t>U    = 12 V</a:t>
                </a:r>
              </a:p>
              <a:p>
                <a:pPr marL="0" indent="0">
                  <a:buNone/>
                </a:pPr>
                <a:r>
                  <a:rPr lang="de-DE" dirty="0" smtClean="0"/>
                  <a:t>Strom: </a:t>
                </a:r>
                <a14:m>
                  <m:oMath xmlns:m="http://schemas.openxmlformats.org/officeDocument/2006/math">
                    <m:f>
                      <m:fPr>
                        <m:ctrlPr>
                          <a:rPr lang="de-DE" i="1">
                            <a:latin typeface="Cambria Math"/>
                          </a:rPr>
                        </m:ctrlPr>
                      </m:fPr>
                      <m:num>
                        <m:r>
                          <a:rPr lang="de-DE" i="1">
                            <a:latin typeface="Cambria Math"/>
                          </a:rPr>
                          <m:t>𝑅</m:t>
                        </m:r>
                        <m:r>
                          <a:rPr lang="de-DE" i="1">
                            <a:latin typeface="Cambria Math"/>
                          </a:rPr>
                          <m:t>1</m:t>
                        </m:r>
                      </m:num>
                      <m:den>
                        <m:r>
                          <a:rPr lang="de-DE" i="1">
                            <a:latin typeface="Cambria Math"/>
                          </a:rPr>
                          <m:t>𝑅</m:t>
                        </m:r>
                        <m:r>
                          <a:rPr lang="de-DE" i="1">
                            <a:latin typeface="Cambria Math"/>
                          </a:rPr>
                          <m:t>2/3</m:t>
                        </m:r>
                      </m:den>
                    </m:f>
                    <m:r>
                      <a:rPr lang="de-DE" i="1">
                        <a:latin typeface="Cambria Math"/>
                      </a:rPr>
                      <m:t>= </m:t>
                    </m:r>
                    <m:f>
                      <m:fPr>
                        <m:ctrlPr>
                          <a:rPr lang="de-DE" i="1">
                            <a:latin typeface="Cambria Math"/>
                          </a:rPr>
                        </m:ctrlPr>
                      </m:fPr>
                      <m:num>
                        <m:r>
                          <a:rPr lang="de-DE" b="0" i="1" smtClean="0">
                            <a:latin typeface="Cambria Math"/>
                          </a:rPr>
                          <m:t>1</m:t>
                        </m:r>
                      </m:num>
                      <m:den>
                        <m:r>
                          <a:rPr lang="de-DE" b="0" i="1" smtClean="0">
                            <a:latin typeface="Cambria Math"/>
                          </a:rPr>
                          <m:t>2</m:t>
                        </m:r>
                      </m:den>
                    </m:f>
                  </m:oMath>
                </a14:m>
                <a:r>
                  <a:rPr lang="de-DE" dirty="0" smtClean="0"/>
                  <a:t> </a:t>
                </a:r>
                <a:r>
                  <a:rPr lang="de-DE" dirty="0" smtClean="0">
                    <a:sym typeface="Wingdings" panose="05000000000000000000" pitchFamily="2" charset="2"/>
                  </a:rPr>
                  <a:t> 18 mA : 3 = 6 mA, davon </a:t>
                </a:r>
                <a:br>
                  <a:rPr lang="de-DE" dirty="0" smtClean="0">
                    <a:sym typeface="Wingdings" panose="05000000000000000000" pitchFamily="2" charset="2"/>
                  </a:rPr>
                </a:br>
                <a:r>
                  <a:rPr lang="de-DE" dirty="0" smtClean="0">
                    <a:sym typeface="Wingdings" panose="05000000000000000000" pitchFamily="2" charset="2"/>
                  </a:rPr>
                  <a:t>2 Anteile durch R1, und 1 Anteil durch R2/3:</a:t>
                </a:r>
              </a:p>
              <a:p>
                <a:pPr marL="0" indent="0">
                  <a:buNone/>
                </a:pPr>
                <a:r>
                  <a:rPr lang="de-DE" dirty="0" smtClean="0">
                    <a:sym typeface="Wingdings" panose="05000000000000000000" pitchFamily="2" charset="2"/>
                  </a:rPr>
                  <a:t>I</a:t>
                </a:r>
                <a:r>
                  <a:rPr lang="de-DE" baseline="-25000" dirty="0" smtClean="0">
                    <a:sym typeface="Wingdings" panose="05000000000000000000" pitchFamily="2" charset="2"/>
                  </a:rPr>
                  <a:t>R1</a:t>
                </a:r>
                <a:r>
                  <a:rPr lang="de-DE" dirty="0" smtClean="0">
                    <a:sym typeface="Wingdings" panose="05000000000000000000" pitchFamily="2" charset="2"/>
                  </a:rPr>
                  <a:t> =</a:t>
                </a:r>
                <a:endParaRPr lang="de-DE" dirty="0" smtClean="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t="-17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899" y="1628800"/>
            <a:ext cx="2376264" cy="1615184"/>
          </a:xfrm>
          <a:prstGeom prst="rect">
            <a:avLst/>
          </a:prstGeom>
        </p:spPr>
      </p:pic>
    </p:spTree>
    <p:extLst>
      <p:ext uri="{BB962C8B-B14F-4D97-AF65-F5344CB8AC3E}">
        <p14:creationId xmlns:p14="http://schemas.microsoft.com/office/powerpoint/2010/main" val="400419279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Lösung:</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r>
                  <a:rPr lang="de-DE" dirty="0" smtClean="0">
                    <a:sym typeface="Wingdings" panose="05000000000000000000" pitchFamily="2" charset="2"/>
                  </a:rPr>
                  <a:t>R</a:t>
                </a:r>
                <a:r>
                  <a:rPr lang="de-DE" baseline="-25000" dirty="0" err="1" smtClean="0">
                    <a:sym typeface="Wingdings" panose="05000000000000000000" pitchFamily="2" charset="2"/>
                  </a:rPr>
                  <a:t>ges</a:t>
                </a:r>
                <a:r>
                  <a:rPr lang="de-DE" dirty="0" smtClean="0">
                    <a:sym typeface="Wingdings" panose="05000000000000000000" pitchFamily="2" charset="2"/>
                  </a:rPr>
                  <a:t> = 666,6 </a:t>
                </a:r>
                <a:r>
                  <a:rPr lang="el-GR" dirty="0" smtClean="0"/>
                  <a:t>Ω</a:t>
                </a:r>
                <a:endParaRPr lang="de-DE" dirty="0" smtClean="0"/>
              </a:p>
              <a:p>
                <a:pPr marL="0" indent="0">
                  <a:buNone/>
                </a:pPr>
                <a:r>
                  <a:rPr lang="de-DE" dirty="0" err="1" smtClean="0"/>
                  <a:t>I</a:t>
                </a:r>
                <a:r>
                  <a:rPr lang="de-DE" baseline="-25000" dirty="0" err="1" smtClean="0"/>
                  <a:t>ges</a:t>
                </a:r>
                <a:r>
                  <a:rPr lang="de-DE" dirty="0" smtClean="0"/>
                  <a:t> </a:t>
                </a:r>
                <a:r>
                  <a:rPr lang="de-DE" dirty="0" smtClean="0">
                    <a:sym typeface="Wingdings" panose="05000000000000000000" pitchFamily="2" charset="2"/>
                  </a:rPr>
                  <a:t> = 18 mA</a:t>
                </a:r>
              </a:p>
              <a:p>
                <a:pPr marL="0" indent="0">
                  <a:buNone/>
                </a:pPr>
                <a:r>
                  <a:rPr lang="de-DE" dirty="0" smtClean="0">
                    <a:sym typeface="Wingdings" panose="05000000000000000000" pitchFamily="2" charset="2"/>
                  </a:rPr>
                  <a:t>U    = 12 V</a:t>
                </a:r>
              </a:p>
              <a:p>
                <a:pPr marL="0" indent="0">
                  <a:buNone/>
                </a:pPr>
                <a:r>
                  <a:rPr lang="de-DE" dirty="0" smtClean="0"/>
                  <a:t>Strom: </a:t>
                </a:r>
                <a14:m>
                  <m:oMath xmlns:m="http://schemas.openxmlformats.org/officeDocument/2006/math">
                    <m:f>
                      <m:fPr>
                        <m:ctrlPr>
                          <a:rPr lang="de-DE" i="1">
                            <a:latin typeface="Cambria Math"/>
                          </a:rPr>
                        </m:ctrlPr>
                      </m:fPr>
                      <m:num>
                        <m:r>
                          <a:rPr lang="de-DE" i="1">
                            <a:latin typeface="Cambria Math"/>
                          </a:rPr>
                          <m:t>𝑅</m:t>
                        </m:r>
                        <m:r>
                          <a:rPr lang="de-DE" i="1">
                            <a:latin typeface="Cambria Math"/>
                          </a:rPr>
                          <m:t>1</m:t>
                        </m:r>
                      </m:num>
                      <m:den>
                        <m:r>
                          <a:rPr lang="de-DE" i="1">
                            <a:latin typeface="Cambria Math"/>
                          </a:rPr>
                          <m:t>𝑅</m:t>
                        </m:r>
                        <m:r>
                          <a:rPr lang="de-DE" i="1">
                            <a:latin typeface="Cambria Math"/>
                          </a:rPr>
                          <m:t>2/3</m:t>
                        </m:r>
                      </m:den>
                    </m:f>
                    <m:r>
                      <a:rPr lang="de-DE" i="1">
                        <a:latin typeface="Cambria Math"/>
                      </a:rPr>
                      <m:t>= </m:t>
                    </m:r>
                    <m:f>
                      <m:fPr>
                        <m:ctrlPr>
                          <a:rPr lang="de-DE" i="1">
                            <a:latin typeface="Cambria Math"/>
                          </a:rPr>
                        </m:ctrlPr>
                      </m:fPr>
                      <m:num>
                        <m:r>
                          <a:rPr lang="de-DE" b="0" i="1" smtClean="0">
                            <a:latin typeface="Cambria Math"/>
                          </a:rPr>
                          <m:t>1</m:t>
                        </m:r>
                      </m:num>
                      <m:den>
                        <m:r>
                          <a:rPr lang="de-DE" b="0" i="1" smtClean="0">
                            <a:latin typeface="Cambria Math"/>
                          </a:rPr>
                          <m:t>2</m:t>
                        </m:r>
                      </m:den>
                    </m:f>
                  </m:oMath>
                </a14:m>
                <a:r>
                  <a:rPr lang="de-DE" dirty="0" smtClean="0"/>
                  <a:t> </a:t>
                </a:r>
                <a:r>
                  <a:rPr lang="de-DE" dirty="0" smtClean="0">
                    <a:sym typeface="Wingdings" panose="05000000000000000000" pitchFamily="2" charset="2"/>
                  </a:rPr>
                  <a:t> 18 mA : 3 = 6 mA, davon </a:t>
                </a:r>
                <a:br>
                  <a:rPr lang="de-DE" dirty="0" smtClean="0">
                    <a:sym typeface="Wingdings" panose="05000000000000000000" pitchFamily="2" charset="2"/>
                  </a:rPr>
                </a:br>
                <a:r>
                  <a:rPr lang="de-DE" dirty="0" smtClean="0">
                    <a:sym typeface="Wingdings" panose="05000000000000000000" pitchFamily="2" charset="2"/>
                  </a:rPr>
                  <a:t>2 Anteile durch R1, und 1 Anteil durch R2/3:</a:t>
                </a:r>
              </a:p>
              <a:p>
                <a:pPr marL="0" indent="0">
                  <a:buNone/>
                </a:pPr>
                <a:r>
                  <a:rPr lang="de-DE" dirty="0" smtClean="0">
                    <a:sym typeface="Wingdings" panose="05000000000000000000" pitchFamily="2" charset="2"/>
                  </a:rPr>
                  <a:t>I</a:t>
                </a:r>
                <a:r>
                  <a:rPr lang="de-DE" baseline="-25000" dirty="0" smtClean="0">
                    <a:sym typeface="Wingdings" panose="05000000000000000000" pitchFamily="2" charset="2"/>
                  </a:rPr>
                  <a:t>R1</a:t>
                </a:r>
                <a:r>
                  <a:rPr lang="de-DE" dirty="0" smtClean="0">
                    <a:sym typeface="Wingdings" panose="05000000000000000000" pitchFamily="2" charset="2"/>
                  </a:rPr>
                  <a:t> = 12 mA</a:t>
                </a:r>
                <a:endParaRPr lang="de-DE" dirty="0" smtClean="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t="-17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899" y="1628800"/>
            <a:ext cx="2376264" cy="1615184"/>
          </a:xfrm>
          <a:prstGeom prst="rect">
            <a:avLst/>
          </a:prstGeom>
        </p:spPr>
      </p:pic>
    </p:spTree>
    <p:extLst>
      <p:ext uri="{BB962C8B-B14F-4D97-AF65-F5344CB8AC3E}">
        <p14:creationId xmlns:p14="http://schemas.microsoft.com/office/powerpoint/2010/main" val="3365843014"/>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Lösung:</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r>
                  <a:rPr lang="de-DE" dirty="0" smtClean="0">
                    <a:sym typeface="Wingdings" panose="05000000000000000000" pitchFamily="2" charset="2"/>
                  </a:rPr>
                  <a:t>R</a:t>
                </a:r>
                <a:r>
                  <a:rPr lang="de-DE" baseline="-25000" dirty="0" err="1" smtClean="0">
                    <a:sym typeface="Wingdings" panose="05000000000000000000" pitchFamily="2" charset="2"/>
                  </a:rPr>
                  <a:t>ges</a:t>
                </a:r>
                <a:r>
                  <a:rPr lang="de-DE" dirty="0" smtClean="0">
                    <a:sym typeface="Wingdings" panose="05000000000000000000" pitchFamily="2" charset="2"/>
                  </a:rPr>
                  <a:t> = 666,6 </a:t>
                </a:r>
                <a:r>
                  <a:rPr lang="el-GR" dirty="0" smtClean="0"/>
                  <a:t>Ω</a:t>
                </a:r>
                <a:endParaRPr lang="de-DE" dirty="0" smtClean="0"/>
              </a:p>
              <a:p>
                <a:pPr marL="0" indent="0">
                  <a:buNone/>
                </a:pPr>
                <a:r>
                  <a:rPr lang="de-DE" dirty="0" err="1" smtClean="0"/>
                  <a:t>I</a:t>
                </a:r>
                <a:r>
                  <a:rPr lang="de-DE" baseline="-25000" dirty="0" err="1" smtClean="0"/>
                  <a:t>ges</a:t>
                </a:r>
                <a:r>
                  <a:rPr lang="de-DE" dirty="0" smtClean="0"/>
                  <a:t> </a:t>
                </a:r>
                <a:r>
                  <a:rPr lang="de-DE" dirty="0" smtClean="0">
                    <a:sym typeface="Wingdings" panose="05000000000000000000" pitchFamily="2" charset="2"/>
                  </a:rPr>
                  <a:t> = 18 mA</a:t>
                </a:r>
              </a:p>
              <a:p>
                <a:pPr marL="0" indent="0">
                  <a:buNone/>
                </a:pPr>
                <a:r>
                  <a:rPr lang="de-DE" dirty="0" smtClean="0">
                    <a:sym typeface="Wingdings" panose="05000000000000000000" pitchFamily="2" charset="2"/>
                  </a:rPr>
                  <a:t>U    = 12 V</a:t>
                </a:r>
              </a:p>
              <a:p>
                <a:pPr marL="0" indent="0">
                  <a:buNone/>
                </a:pPr>
                <a:r>
                  <a:rPr lang="de-DE" dirty="0" smtClean="0"/>
                  <a:t>Strom: </a:t>
                </a:r>
                <a14:m>
                  <m:oMath xmlns:m="http://schemas.openxmlformats.org/officeDocument/2006/math">
                    <m:f>
                      <m:fPr>
                        <m:ctrlPr>
                          <a:rPr lang="de-DE" i="1">
                            <a:latin typeface="Cambria Math"/>
                          </a:rPr>
                        </m:ctrlPr>
                      </m:fPr>
                      <m:num>
                        <m:r>
                          <a:rPr lang="de-DE" i="1">
                            <a:latin typeface="Cambria Math"/>
                          </a:rPr>
                          <m:t>𝑅</m:t>
                        </m:r>
                        <m:r>
                          <a:rPr lang="de-DE" i="1">
                            <a:latin typeface="Cambria Math"/>
                          </a:rPr>
                          <m:t>1</m:t>
                        </m:r>
                      </m:num>
                      <m:den>
                        <m:r>
                          <a:rPr lang="de-DE" i="1">
                            <a:latin typeface="Cambria Math"/>
                          </a:rPr>
                          <m:t>𝑅</m:t>
                        </m:r>
                        <m:r>
                          <a:rPr lang="de-DE" i="1">
                            <a:latin typeface="Cambria Math"/>
                          </a:rPr>
                          <m:t>2/3</m:t>
                        </m:r>
                      </m:den>
                    </m:f>
                    <m:r>
                      <a:rPr lang="de-DE" i="1">
                        <a:latin typeface="Cambria Math"/>
                      </a:rPr>
                      <m:t>= </m:t>
                    </m:r>
                    <m:f>
                      <m:fPr>
                        <m:ctrlPr>
                          <a:rPr lang="de-DE" i="1">
                            <a:latin typeface="Cambria Math"/>
                          </a:rPr>
                        </m:ctrlPr>
                      </m:fPr>
                      <m:num>
                        <m:r>
                          <a:rPr lang="de-DE" b="0" i="1" smtClean="0">
                            <a:latin typeface="Cambria Math"/>
                          </a:rPr>
                          <m:t>1</m:t>
                        </m:r>
                      </m:num>
                      <m:den>
                        <m:r>
                          <a:rPr lang="de-DE" b="0" i="1" smtClean="0">
                            <a:latin typeface="Cambria Math"/>
                          </a:rPr>
                          <m:t>2</m:t>
                        </m:r>
                      </m:den>
                    </m:f>
                  </m:oMath>
                </a14:m>
                <a:r>
                  <a:rPr lang="de-DE" dirty="0" smtClean="0"/>
                  <a:t> </a:t>
                </a:r>
                <a:r>
                  <a:rPr lang="de-DE" dirty="0" smtClean="0">
                    <a:sym typeface="Wingdings" panose="05000000000000000000" pitchFamily="2" charset="2"/>
                  </a:rPr>
                  <a:t> 18 mA : 3 = 6 mA, davon </a:t>
                </a:r>
                <a:br>
                  <a:rPr lang="de-DE" dirty="0" smtClean="0">
                    <a:sym typeface="Wingdings" panose="05000000000000000000" pitchFamily="2" charset="2"/>
                  </a:rPr>
                </a:br>
                <a:r>
                  <a:rPr lang="de-DE" dirty="0" smtClean="0">
                    <a:sym typeface="Wingdings" panose="05000000000000000000" pitchFamily="2" charset="2"/>
                  </a:rPr>
                  <a:t>2 Anteile durch R1, und 1 Anteil durch R2/3:</a:t>
                </a:r>
              </a:p>
              <a:p>
                <a:pPr marL="0" indent="0">
                  <a:buNone/>
                </a:pPr>
                <a:r>
                  <a:rPr lang="de-DE" dirty="0" smtClean="0">
                    <a:sym typeface="Wingdings" panose="05000000000000000000" pitchFamily="2" charset="2"/>
                  </a:rPr>
                  <a:t>I</a:t>
                </a:r>
                <a:r>
                  <a:rPr lang="de-DE" baseline="-25000" dirty="0" smtClean="0">
                    <a:sym typeface="Wingdings" panose="05000000000000000000" pitchFamily="2" charset="2"/>
                  </a:rPr>
                  <a:t>R1</a:t>
                </a:r>
                <a:r>
                  <a:rPr lang="de-DE" dirty="0" smtClean="0">
                    <a:sym typeface="Wingdings" panose="05000000000000000000" pitchFamily="2" charset="2"/>
                  </a:rPr>
                  <a:t> = 12 mA | I</a:t>
                </a:r>
                <a:r>
                  <a:rPr lang="de-DE" baseline="-25000" dirty="0" smtClean="0">
                    <a:sym typeface="Wingdings" panose="05000000000000000000" pitchFamily="2" charset="2"/>
                  </a:rPr>
                  <a:t>R2/3  </a:t>
                </a:r>
                <a:r>
                  <a:rPr lang="de-DE" dirty="0" smtClean="0">
                    <a:sym typeface="Wingdings" panose="05000000000000000000" pitchFamily="2" charset="2"/>
                  </a:rPr>
                  <a:t> =</a:t>
                </a:r>
                <a:endParaRPr lang="de-DE" dirty="0" smtClean="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t="-17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899" y="1628800"/>
            <a:ext cx="2376264" cy="1615184"/>
          </a:xfrm>
          <a:prstGeom prst="rect">
            <a:avLst/>
          </a:prstGeom>
        </p:spPr>
      </p:pic>
    </p:spTree>
    <p:extLst>
      <p:ext uri="{BB962C8B-B14F-4D97-AF65-F5344CB8AC3E}">
        <p14:creationId xmlns:p14="http://schemas.microsoft.com/office/powerpoint/2010/main" val="1895270875"/>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Lösung:</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r>
                  <a:rPr lang="de-DE" dirty="0" smtClean="0">
                    <a:sym typeface="Wingdings" panose="05000000000000000000" pitchFamily="2" charset="2"/>
                  </a:rPr>
                  <a:t>R</a:t>
                </a:r>
                <a:r>
                  <a:rPr lang="de-DE" baseline="-25000" dirty="0" err="1" smtClean="0">
                    <a:sym typeface="Wingdings" panose="05000000000000000000" pitchFamily="2" charset="2"/>
                  </a:rPr>
                  <a:t>ges</a:t>
                </a:r>
                <a:r>
                  <a:rPr lang="de-DE" dirty="0" smtClean="0">
                    <a:sym typeface="Wingdings" panose="05000000000000000000" pitchFamily="2" charset="2"/>
                  </a:rPr>
                  <a:t> = 666,6 </a:t>
                </a:r>
                <a:r>
                  <a:rPr lang="el-GR" dirty="0" smtClean="0"/>
                  <a:t>Ω</a:t>
                </a:r>
                <a:endParaRPr lang="de-DE" dirty="0" smtClean="0"/>
              </a:p>
              <a:p>
                <a:pPr marL="0" indent="0">
                  <a:buNone/>
                </a:pPr>
                <a:r>
                  <a:rPr lang="de-DE" dirty="0" err="1" smtClean="0"/>
                  <a:t>I</a:t>
                </a:r>
                <a:r>
                  <a:rPr lang="de-DE" baseline="-25000" dirty="0" err="1" smtClean="0"/>
                  <a:t>ges</a:t>
                </a:r>
                <a:r>
                  <a:rPr lang="de-DE" dirty="0" smtClean="0"/>
                  <a:t> </a:t>
                </a:r>
                <a:r>
                  <a:rPr lang="de-DE" dirty="0" smtClean="0">
                    <a:sym typeface="Wingdings" panose="05000000000000000000" pitchFamily="2" charset="2"/>
                  </a:rPr>
                  <a:t> = 18 mA</a:t>
                </a:r>
              </a:p>
              <a:p>
                <a:pPr marL="0" indent="0">
                  <a:buNone/>
                </a:pPr>
                <a:r>
                  <a:rPr lang="de-DE" dirty="0" smtClean="0">
                    <a:sym typeface="Wingdings" panose="05000000000000000000" pitchFamily="2" charset="2"/>
                  </a:rPr>
                  <a:t>U    = 12 V</a:t>
                </a:r>
              </a:p>
              <a:p>
                <a:pPr marL="0" indent="0">
                  <a:buNone/>
                </a:pPr>
                <a:r>
                  <a:rPr lang="de-DE" dirty="0" smtClean="0"/>
                  <a:t>Strom: </a:t>
                </a:r>
                <a14:m>
                  <m:oMath xmlns:m="http://schemas.openxmlformats.org/officeDocument/2006/math">
                    <m:f>
                      <m:fPr>
                        <m:ctrlPr>
                          <a:rPr lang="de-DE" i="1">
                            <a:latin typeface="Cambria Math"/>
                          </a:rPr>
                        </m:ctrlPr>
                      </m:fPr>
                      <m:num>
                        <m:r>
                          <a:rPr lang="de-DE" i="1">
                            <a:latin typeface="Cambria Math"/>
                          </a:rPr>
                          <m:t>𝑅</m:t>
                        </m:r>
                        <m:r>
                          <a:rPr lang="de-DE" i="1">
                            <a:latin typeface="Cambria Math"/>
                          </a:rPr>
                          <m:t>1</m:t>
                        </m:r>
                      </m:num>
                      <m:den>
                        <m:r>
                          <a:rPr lang="de-DE" i="1">
                            <a:latin typeface="Cambria Math"/>
                          </a:rPr>
                          <m:t>𝑅</m:t>
                        </m:r>
                        <m:r>
                          <a:rPr lang="de-DE" i="1">
                            <a:latin typeface="Cambria Math"/>
                          </a:rPr>
                          <m:t>2/3</m:t>
                        </m:r>
                      </m:den>
                    </m:f>
                    <m:r>
                      <a:rPr lang="de-DE" i="1">
                        <a:latin typeface="Cambria Math"/>
                      </a:rPr>
                      <m:t>= </m:t>
                    </m:r>
                    <m:f>
                      <m:fPr>
                        <m:ctrlPr>
                          <a:rPr lang="de-DE" i="1">
                            <a:latin typeface="Cambria Math"/>
                          </a:rPr>
                        </m:ctrlPr>
                      </m:fPr>
                      <m:num>
                        <m:r>
                          <a:rPr lang="de-DE" b="0" i="1" smtClean="0">
                            <a:latin typeface="Cambria Math"/>
                          </a:rPr>
                          <m:t>1</m:t>
                        </m:r>
                      </m:num>
                      <m:den>
                        <m:r>
                          <a:rPr lang="de-DE" b="0" i="1" smtClean="0">
                            <a:latin typeface="Cambria Math"/>
                          </a:rPr>
                          <m:t>2</m:t>
                        </m:r>
                      </m:den>
                    </m:f>
                  </m:oMath>
                </a14:m>
                <a:r>
                  <a:rPr lang="de-DE" dirty="0" smtClean="0"/>
                  <a:t> </a:t>
                </a:r>
                <a:r>
                  <a:rPr lang="de-DE" dirty="0" smtClean="0">
                    <a:sym typeface="Wingdings" panose="05000000000000000000" pitchFamily="2" charset="2"/>
                  </a:rPr>
                  <a:t> 18 mA : 3 = 6 mA, davon </a:t>
                </a:r>
                <a:br>
                  <a:rPr lang="de-DE" dirty="0" smtClean="0">
                    <a:sym typeface="Wingdings" panose="05000000000000000000" pitchFamily="2" charset="2"/>
                  </a:rPr>
                </a:br>
                <a:r>
                  <a:rPr lang="de-DE" dirty="0" smtClean="0">
                    <a:sym typeface="Wingdings" panose="05000000000000000000" pitchFamily="2" charset="2"/>
                  </a:rPr>
                  <a:t>2 Anteile durch R1, und 1 Anteil durch R2/3:</a:t>
                </a:r>
              </a:p>
              <a:p>
                <a:pPr marL="0" indent="0">
                  <a:buNone/>
                </a:pPr>
                <a:r>
                  <a:rPr lang="de-DE" dirty="0" smtClean="0">
                    <a:sym typeface="Wingdings" panose="05000000000000000000" pitchFamily="2" charset="2"/>
                  </a:rPr>
                  <a:t>I</a:t>
                </a:r>
                <a:r>
                  <a:rPr lang="de-DE" baseline="-25000" dirty="0" smtClean="0">
                    <a:sym typeface="Wingdings" panose="05000000000000000000" pitchFamily="2" charset="2"/>
                  </a:rPr>
                  <a:t>R1</a:t>
                </a:r>
                <a:r>
                  <a:rPr lang="de-DE" dirty="0" smtClean="0">
                    <a:sym typeface="Wingdings" panose="05000000000000000000" pitchFamily="2" charset="2"/>
                  </a:rPr>
                  <a:t> = 12 mA | I</a:t>
                </a:r>
                <a:r>
                  <a:rPr lang="de-DE" baseline="-25000" dirty="0" smtClean="0">
                    <a:sym typeface="Wingdings" panose="05000000000000000000" pitchFamily="2" charset="2"/>
                  </a:rPr>
                  <a:t>R2/3  </a:t>
                </a:r>
                <a:r>
                  <a:rPr lang="de-DE" dirty="0" smtClean="0">
                    <a:sym typeface="Wingdings" panose="05000000000000000000" pitchFamily="2" charset="2"/>
                  </a:rPr>
                  <a:t> = 6 mA</a:t>
                </a:r>
                <a:endParaRPr lang="de-DE" dirty="0" smtClean="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t="-17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899" y="1628800"/>
            <a:ext cx="2376264" cy="1615184"/>
          </a:xfrm>
          <a:prstGeom prst="rect">
            <a:avLst/>
          </a:prstGeom>
        </p:spPr>
      </p:pic>
    </p:spTree>
    <p:extLst>
      <p:ext uri="{BB962C8B-B14F-4D97-AF65-F5344CB8AC3E}">
        <p14:creationId xmlns:p14="http://schemas.microsoft.com/office/powerpoint/2010/main" val="402909158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Lösung:</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r>
                  <a:rPr lang="de-DE" dirty="0" smtClean="0">
                    <a:sym typeface="Wingdings" panose="05000000000000000000" pitchFamily="2" charset="2"/>
                  </a:rPr>
                  <a:t>R</a:t>
                </a:r>
                <a:r>
                  <a:rPr lang="de-DE" baseline="-25000" dirty="0" err="1" smtClean="0">
                    <a:sym typeface="Wingdings" panose="05000000000000000000" pitchFamily="2" charset="2"/>
                  </a:rPr>
                  <a:t>ges</a:t>
                </a:r>
                <a:r>
                  <a:rPr lang="de-DE" dirty="0" smtClean="0">
                    <a:sym typeface="Wingdings" panose="05000000000000000000" pitchFamily="2" charset="2"/>
                  </a:rPr>
                  <a:t> = 666,6 </a:t>
                </a:r>
                <a:r>
                  <a:rPr lang="el-GR" dirty="0" smtClean="0"/>
                  <a:t>Ω</a:t>
                </a:r>
                <a:endParaRPr lang="de-DE" dirty="0" smtClean="0"/>
              </a:p>
              <a:p>
                <a:pPr marL="0" indent="0">
                  <a:buNone/>
                </a:pPr>
                <a:r>
                  <a:rPr lang="de-DE" dirty="0" err="1" smtClean="0"/>
                  <a:t>I</a:t>
                </a:r>
                <a:r>
                  <a:rPr lang="de-DE" baseline="-25000" dirty="0" err="1" smtClean="0"/>
                  <a:t>ges</a:t>
                </a:r>
                <a:r>
                  <a:rPr lang="de-DE" dirty="0" smtClean="0"/>
                  <a:t> </a:t>
                </a:r>
                <a:r>
                  <a:rPr lang="de-DE" dirty="0" smtClean="0">
                    <a:sym typeface="Wingdings" panose="05000000000000000000" pitchFamily="2" charset="2"/>
                  </a:rPr>
                  <a:t> = 18 mA</a:t>
                </a:r>
              </a:p>
              <a:p>
                <a:pPr marL="0" indent="0">
                  <a:buNone/>
                </a:pPr>
                <a:r>
                  <a:rPr lang="de-DE" dirty="0" smtClean="0">
                    <a:sym typeface="Wingdings" panose="05000000000000000000" pitchFamily="2" charset="2"/>
                  </a:rPr>
                  <a:t>U    = 12 V</a:t>
                </a:r>
              </a:p>
              <a:p>
                <a:pPr marL="0" indent="0">
                  <a:buNone/>
                </a:pPr>
                <a:r>
                  <a:rPr lang="de-DE" dirty="0" smtClean="0"/>
                  <a:t>Strom: </a:t>
                </a:r>
                <a14:m>
                  <m:oMath xmlns:m="http://schemas.openxmlformats.org/officeDocument/2006/math">
                    <m:f>
                      <m:fPr>
                        <m:ctrlPr>
                          <a:rPr lang="de-DE" i="1">
                            <a:latin typeface="Cambria Math"/>
                          </a:rPr>
                        </m:ctrlPr>
                      </m:fPr>
                      <m:num>
                        <m:r>
                          <a:rPr lang="de-DE" i="1">
                            <a:latin typeface="Cambria Math"/>
                          </a:rPr>
                          <m:t>𝑅</m:t>
                        </m:r>
                        <m:r>
                          <a:rPr lang="de-DE" i="1">
                            <a:latin typeface="Cambria Math"/>
                          </a:rPr>
                          <m:t>1</m:t>
                        </m:r>
                      </m:num>
                      <m:den>
                        <m:r>
                          <a:rPr lang="de-DE" i="1">
                            <a:latin typeface="Cambria Math"/>
                          </a:rPr>
                          <m:t>𝑅</m:t>
                        </m:r>
                        <m:r>
                          <a:rPr lang="de-DE" i="1">
                            <a:latin typeface="Cambria Math"/>
                          </a:rPr>
                          <m:t>2/3</m:t>
                        </m:r>
                      </m:den>
                    </m:f>
                    <m:r>
                      <a:rPr lang="de-DE" i="1">
                        <a:latin typeface="Cambria Math"/>
                      </a:rPr>
                      <m:t>= </m:t>
                    </m:r>
                    <m:f>
                      <m:fPr>
                        <m:ctrlPr>
                          <a:rPr lang="de-DE" i="1">
                            <a:latin typeface="Cambria Math"/>
                          </a:rPr>
                        </m:ctrlPr>
                      </m:fPr>
                      <m:num>
                        <m:r>
                          <a:rPr lang="de-DE" b="0" i="1" smtClean="0">
                            <a:latin typeface="Cambria Math"/>
                          </a:rPr>
                          <m:t>1</m:t>
                        </m:r>
                      </m:num>
                      <m:den>
                        <m:r>
                          <a:rPr lang="de-DE" b="0" i="1" smtClean="0">
                            <a:latin typeface="Cambria Math"/>
                          </a:rPr>
                          <m:t>2</m:t>
                        </m:r>
                      </m:den>
                    </m:f>
                  </m:oMath>
                </a14:m>
                <a:r>
                  <a:rPr lang="de-DE" dirty="0" smtClean="0"/>
                  <a:t> </a:t>
                </a:r>
                <a:r>
                  <a:rPr lang="de-DE" dirty="0" smtClean="0">
                    <a:sym typeface="Wingdings" panose="05000000000000000000" pitchFamily="2" charset="2"/>
                  </a:rPr>
                  <a:t> 18 mA : 3 = 6 mA, davon </a:t>
                </a:r>
                <a:br>
                  <a:rPr lang="de-DE" dirty="0" smtClean="0">
                    <a:sym typeface="Wingdings" panose="05000000000000000000" pitchFamily="2" charset="2"/>
                  </a:rPr>
                </a:br>
                <a:r>
                  <a:rPr lang="de-DE" dirty="0" smtClean="0">
                    <a:sym typeface="Wingdings" panose="05000000000000000000" pitchFamily="2" charset="2"/>
                  </a:rPr>
                  <a:t>2 Anteile durch R1, und 1 Anteil durch R2/3:</a:t>
                </a:r>
              </a:p>
              <a:p>
                <a:pPr marL="0" indent="0">
                  <a:buNone/>
                </a:pPr>
                <a:r>
                  <a:rPr lang="de-DE" dirty="0" smtClean="0">
                    <a:sym typeface="Wingdings" panose="05000000000000000000" pitchFamily="2" charset="2"/>
                  </a:rPr>
                  <a:t>I</a:t>
                </a:r>
                <a:r>
                  <a:rPr lang="de-DE" baseline="-25000" dirty="0" smtClean="0">
                    <a:sym typeface="Wingdings" panose="05000000000000000000" pitchFamily="2" charset="2"/>
                  </a:rPr>
                  <a:t>R1</a:t>
                </a:r>
                <a:r>
                  <a:rPr lang="de-DE" dirty="0" smtClean="0">
                    <a:sym typeface="Wingdings" panose="05000000000000000000" pitchFamily="2" charset="2"/>
                  </a:rPr>
                  <a:t> = 12 mA | I</a:t>
                </a:r>
                <a:r>
                  <a:rPr lang="de-DE" baseline="-25000" dirty="0" smtClean="0">
                    <a:sym typeface="Wingdings" panose="05000000000000000000" pitchFamily="2" charset="2"/>
                  </a:rPr>
                  <a:t>R2/3  </a:t>
                </a:r>
                <a:r>
                  <a:rPr lang="de-DE" dirty="0" smtClean="0">
                    <a:sym typeface="Wingdings" panose="05000000000000000000" pitchFamily="2" charset="2"/>
                  </a:rPr>
                  <a:t> = 6 mA</a:t>
                </a:r>
              </a:p>
              <a:p>
                <a:pPr marL="0" indent="0">
                  <a:buNone/>
                </a:pPr>
                <a:r>
                  <a:rPr lang="de-DE" dirty="0" smtClean="0">
                    <a:sym typeface="Wingdings" panose="05000000000000000000" pitchFamily="2" charset="2"/>
                  </a:rPr>
                  <a:t>U</a:t>
                </a:r>
                <a:r>
                  <a:rPr lang="de-DE" baseline="-25000" dirty="0" smtClean="0">
                    <a:sym typeface="Wingdings" panose="05000000000000000000" pitchFamily="2" charset="2"/>
                  </a:rPr>
                  <a:t>R1</a:t>
                </a:r>
                <a:r>
                  <a:rPr lang="de-DE" dirty="0" smtClean="0">
                    <a:sym typeface="Wingdings" panose="05000000000000000000" pitchFamily="2" charset="2"/>
                  </a:rPr>
                  <a:t> =</a:t>
                </a:r>
                <a:endParaRPr lang="de-DE" u="sng" dirty="0" smtClean="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t="-17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899" y="1628800"/>
            <a:ext cx="2376264" cy="1615184"/>
          </a:xfrm>
          <a:prstGeom prst="rect">
            <a:avLst/>
          </a:prstGeom>
        </p:spPr>
      </p:pic>
    </p:spTree>
    <p:extLst>
      <p:ext uri="{BB962C8B-B14F-4D97-AF65-F5344CB8AC3E}">
        <p14:creationId xmlns:p14="http://schemas.microsoft.com/office/powerpoint/2010/main" val="3229597178"/>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Lösung:</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r>
                  <a:rPr lang="de-DE" dirty="0" smtClean="0">
                    <a:sym typeface="Wingdings" panose="05000000000000000000" pitchFamily="2" charset="2"/>
                  </a:rPr>
                  <a:t>R</a:t>
                </a:r>
                <a:r>
                  <a:rPr lang="de-DE" baseline="-25000" dirty="0" err="1" smtClean="0">
                    <a:sym typeface="Wingdings" panose="05000000000000000000" pitchFamily="2" charset="2"/>
                  </a:rPr>
                  <a:t>ges</a:t>
                </a:r>
                <a:r>
                  <a:rPr lang="de-DE" dirty="0" smtClean="0">
                    <a:sym typeface="Wingdings" panose="05000000000000000000" pitchFamily="2" charset="2"/>
                  </a:rPr>
                  <a:t> = 666,6 </a:t>
                </a:r>
                <a:r>
                  <a:rPr lang="el-GR" dirty="0" smtClean="0"/>
                  <a:t>Ω</a:t>
                </a:r>
                <a:endParaRPr lang="de-DE" dirty="0" smtClean="0"/>
              </a:p>
              <a:p>
                <a:pPr marL="0" indent="0">
                  <a:buNone/>
                </a:pPr>
                <a:r>
                  <a:rPr lang="de-DE" dirty="0" err="1" smtClean="0"/>
                  <a:t>I</a:t>
                </a:r>
                <a:r>
                  <a:rPr lang="de-DE" baseline="-25000" dirty="0" err="1" smtClean="0"/>
                  <a:t>ges</a:t>
                </a:r>
                <a:r>
                  <a:rPr lang="de-DE" dirty="0" smtClean="0"/>
                  <a:t> </a:t>
                </a:r>
                <a:r>
                  <a:rPr lang="de-DE" dirty="0" smtClean="0">
                    <a:sym typeface="Wingdings" panose="05000000000000000000" pitchFamily="2" charset="2"/>
                  </a:rPr>
                  <a:t> = 18 mA</a:t>
                </a:r>
              </a:p>
              <a:p>
                <a:pPr marL="0" indent="0">
                  <a:buNone/>
                </a:pPr>
                <a:r>
                  <a:rPr lang="de-DE" dirty="0" smtClean="0">
                    <a:sym typeface="Wingdings" panose="05000000000000000000" pitchFamily="2" charset="2"/>
                  </a:rPr>
                  <a:t>U    = 12 V</a:t>
                </a:r>
              </a:p>
              <a:p>
                <a:pPr marL="0" indent="0">
                  <a:buNone/>
                </a:pPr>
                <a:r>
                  <a:rPr lang="de-DE" dirty="0" smtClean="0"/>
                  <a:t>Strom: </a:t>
                </a:r>
                <a14:m>
                  <m:oMath xmlns:m="http://schemas.openxmlformats.org/officeDocument/2006/math">
                    <m:f>
                      <m:fPr>
                        <m:ctrlPr>
                          <a:rPr lang="de-DE" i="1">
                            <a:latin typeface="Cambria Math"/>
                          </a:rPr>
                        </m:ctrlPr>
                      </m:fPr>
                      <m:num>
                        <m:r>
                          <a:rPr lang="de-DE" i="1">
                            <a:latin typeface="Cambria Math"/>
                          </a:rPr>
                          <m:t>𝑅</m:t>
                        </m:r>
                        <m:r>
                          <a:rPr lang="de-DE" i="1">
                            <a:latin typeface="Cambria Math"/>
                          </a:rPr>
                          <m:t>1</m:t>
                        </m:r>
                      </m:num>
                      <m:den>
                        <m:r>
                          <a:rPr lang="de-DE" i="1">
                            <a:latin typeface="Cambria Math"/>
                          </a:rPr>
                          <m:t>𝑅</m:t>
                        </m:r>
                        <m:r>
                          <a:rPr lang="de-DE" i="1">
                            <a:latin typeface="Cambria Math"/>
                          </a:rPr>
                          <m:t>2/3</m:t>
                        </m:r>
                      </m:den>
                    </m:f>
                    <m:r>
                      <a:rPr lang="de-DE" i="1">
                        <a:latin typeface="Cambria Math"/>
                      </a:rPr>
                      <m:t>= </m:t>
                    </m:r>
                    <m:f>
                      <m:fPr>
                        <m:ctrlPr>
                          <a:rPr lang="de-DE" i="1">
                            <a:latin typeface="Cambria Math"/>
                          </a:rPr>
                        </m:ctrlPr>
                      </m:fPr>
                      <m:num>
                        <m:r>
                          <a:rPr lang="de-DE" b="0" i="1" smtClean="0">
                            <a:latin typeface="Cambria Math"/>
                          </a:rPr>
                          <m:t>1</m:t>
                        </m:r>
                      </m:num>
                      <m:den>
                        <m:r>
                          <a:rPr lang="de-DE" b="0" i="1" smtClean="0">
                            <a:latin typeface="Cambria Math"/>
                          </a:rPr>
                          <m:t>2</m:t>
                        </m:r>
                      </m:den>
                    </m:f>
                  </m:oMath>
                </a14:m>
                <a:r>
                  <a:rPr lang="de-DE" dirty="0" smtClean="0"/>
                  <a:t> </a:t>
                </a:r>
                <a:r>
                  <a:rPr lang="de-DE" dirty="0" smtClean="0">
                    <a:sym typeface="Wingdings" panose="05000000000000000000" pitchFamily="2" charset="2"/>
                  </a:rPr>
                  <a:t> 18 mA : 3 = 6 mA, davon </a:t>
                </a:r>
                <a:br>
                  <a:rPr lang="de-DE" dirty="0" smtClean="0">
                    <a:sym typeface="Wingdings" panose="05000000000000000000" pitchFamily="2" charset="2"/>
                  </a:rPr>
                </a:br>
                <a:r>
                  <a:rPr lang="de-DE" dirty="0" smtClean="0">
                    <a:sym typeface="Wingdings" panose="05000000000000000000" pitchFamily="2" charset="2"/>
                  </a:rPr>
                  <a:t>2 Anteile durch R1, und 1 Anteil durch R2/3:</a:t>
                </a:r>
              </a:p>
              <a:p>
                <a:pPr marL="0" indent="0">
                  <a:buNone/>
                </a:pPr>
                <a:r>
                  <a:rPr lang="de-DE" dirty="0" smtClean="0">
                    <a:sym typeface="Wingdings" panose="05000000000000000000" pitchFamily="2" charset="2"/>
                  </a:rPr>
                  <a:t>I</a:t>
                </a:r>
                <a:r>
                  <a:rPr lang="de-DE" baseline="-25000" dirty="0" smtClean="0">
                    <a:sym typeface="Wingdings" panose="05000000000000000000" pitchFamily="2" charset="2"/>
                  </a:rPr>
                  <a:t>R1</a:t>
                </a:r>
                <a:r>
                  <a:rPr lang="de-DE" dirty="0" smtClean="0">
                    <a:sym typeface="Wingdings" panose="05000000000000000000" pitchFamily="2" charset="2"/>
                  </a:rPr>
                  <a:t> = 12 mA | I</a:t>
                </a:r>
                <a:r>
                  <a:rPr lang="de-DE" baseline="-25000" dirty="0" smtClean="0">
                    <a:sym typeface="Wingdings" panose="05000000000000000000" pitchFamily="2" charset="2"/>
                  </a:rPr>
                  <a:t>R2/3  </a:t>
                </a:r>
                <a:r>
                  <a:rPr lang="de-DE" dirty="0" smtClean="0">
                    <a:sym typeface="Wingdings" panose="05000000000000000000" pitchFamily="2" charset="2"/>
                  </a:rPr>
                  <a:t> = 6 mA</a:t>
                </a:r>
              </a:p>
              <a:p>
                <a:pPr marL="0" indent="0">
                  <a:buNone/>
                </a:pPr>
                <a:r>
                  <a:rPr lang="de-DE" dirty="0" smtClean="0">
                    <a:sym typeface="Wingdings" panose="05000000000000000000" pitchFamily="2" charset="2"/>
                  </a:rPr>
                  <a:t>U</a:t>
                </a:r>
                <a:r>
                  <a:rPr lang="de-DE" baseline="-25000" dirty="0" smtClean="0">
                    <a:sym typeface="Wingdings" panose="05000000000000000000" pitchFamily="2" charset="2"/>
                  </a:rPr>
                  <a:t>R1</a:t>
                </a:r>
                <a:r>
                  <a:rPr lang="de-DE" dirty="0" smtClean="0">
                    <a:sym typeface="Wingdings" panose="05000000000000000000" pitchFamily="2" charset="2"/>
                  </a:rPr>
                  <a:t> = 12 V</a:t>
                </a:r>
                <a:endParaRPr lang="de-DE" u="sng" dirty="0" smtClean="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t="-17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899" y="1628800"/>
            <a:ext cx="2376264" cy="1615184"/>
          </a:xfrm>
          <a:prstGeom prst="rect">
            <a:avLst/>
          </a:prstGeom>
        </p:spPr>
      </p:pic>
    </p:spTree>
    <p:extLst>
      <p:ext uri="{BB962C8B-B14F-4D97-AF65-F5344CB8AC3E}">
        <p14:creationId xmlns:p14="http://schemas.microsoft.com/office/powerpoint/2010/main" val="18937228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Parallel- und Reihenschaltung</a:t>
            </a:r>
            <a:endParaRPr lang="de-DE" dirty="0"/>
          </a:p>
        </p:txBody>
      </p:sp>
      <p:sp>
        <p:nvSpPr>
          <p:cNvPr id="5" name="Fußzeilenplatzhalter 4"/>
          <p:cNvSpPr>
            <a:spLocks noGrp="1"/>
          </p:cNvSpPr>
          <p:nvPr>
            <p:ph type="ftr" sz="quarter" idx="11"/>
          </p:nvPr>
        </p:nvSpPr>
        <p:spPr/>
        <p:txBody>
          <a:bodyPr/>
          <a:lstStyle/>
          <a:p>
            <a:r>
              <a:rPr lang="de-DE" smtClean="0"/>
              <a:t>© 06-2017 Kleemann</a:t>
            </a:r>
            <a:endParaRPr lang="de-DE"/>
          </a:p>
        </p:txBody>
      </p:sp>
      <p:sp>
        <p:nvSpPr>
          <p:cNvPr id="6" name="Inhaltsplatzhalter 5"/>
          <p:cNvSpPr>
            <a:spLocks noGrp="1"/>
          </p:cNvSpPr>
          <p:nvPr>
            <p:ph idx="1"/>
          </p:nvPr>
        </p:nvSpPr>
        <p:spPr/>
        <p:txBody>
          <a:bodyPr/>
          <a:lstStyle/>
          <a:p>
            <a:endParaRPr lang="de-DE"/>
          </a:p>
        </p:txBody>
      </p:sp>
    </p:spTree>
    <p:extLst>
      <p:ext uri="{BB962C8B-B14F-4D97-AF65-F5344CB8AC3E}">
        <p14:creationId xmlns:p14="http://schemas.microsoft.com/office/powerpoint/2010/main" val="1952151468"/>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Lösung:</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r>
                  <a:rPr lang="de-DE" dirty="0" smtClean="0">
                    <a:sym typeface="Wingdings" panose="05000000000000000000" pitchFamily="2" charset="2"/>
                  </a:rPr>
                  <a:t>R</a:t>
                </a:r>
                <a:r>
                  <a:rPr lang="de-DE" baseline="-25000" dirty="0" err="1" smtClean="0">
                    <a:sym typeface="Wingdings" panose="05000000000000000000" pitchFamily="2" charset="2"/>
                  </a:rPr>
                  <a:t>ges</a:t>
                </a:r>
                <a:r>
                  <a:rPr lang="de-DE" dirty="0" smtClean="0">
                    <a:sym typeface="Wingdings" panose="05000000000000000000" pitchFamily="2" charset="2"/>
                  </a:rPr>
                  <a:t> = 666,6 </a:t>
                </a:r>
                <a:r>
                  <a:rPr lang="el-GR" dirty="0" smtClean="0"/>
                  <a:t>Ω</a:t>
                </a:r>
                <a:endParaRPr lang="de-DE" dirty="0" smtClean="0"/>
              </a:p>
              <a:p>
                <a:pPr marL="0" indent="0">
                  <a:buNone/>
                </a:pPr>
                <a:r>
                  <a:rPr lang="de-DE" dirty="0" err="1" smtClean="0"/>
                  <a:t>I</a:t>
                </a:r>
                <a:r>
                  <a:rPr lang="de-DE" baseline="-25000" dirty="0" err="1" smtClean="0"/>
                  <a:t>ges</a:t>
                </a:r>
                <a:r>
                  <a:rPr lang="de-DE" dirty="0" smtClean="0"/>
                  <a:t> </a:t>
                </a:r>
                <a:r>
                  <a:rPr lang="de-DE" dirty="0" smtClean="0">
                    <a:sym typeface="Wingdings" panose="05000000000000000000" pitchFamily="2" charset="2"/>
                  </a:rPr>
                  <a:t> = 18 mA</a:t>
                </a:r>
              </a:p>
              <a:p>
                <a:pPr marL="0" indent="0">
                  <a:buNone/>
                </a:pPr>
                <a:r>
                  <a:rPr lang="de-DE" dirty="0" smtClean="0">
                    <a:sym typeface="Wingdings" panose="05000000000000000000" pitchFamily="2" charset="2"/>
                  </a:rPr>
                  <a:t>U    = 12 V</a:t>
                </a:r>
              </a:p>
              <a:p>
                <a:pPr marL="0" indent="0">
                  <a:buNone/>
                </a:pPr>
                <a:r>
                  <a:rPr lang="de-DE" dirty="0" smtClean="0"/>
                  <a:t>Strom: </a:t>
                </a:r>
                <a14:m>
                  <m:oMath xmlns:m="http://schemas.openxmlformats.org/officeDocument/2006/math">
                    <m:f>
                      <m:fPr>
                        <m:ctrlPr>
                          <a:rPr lang="de-DE" i="1">
                            <a:latin typeface="Cambria Math"/>
                          </a:rPr>
                        </m:ctrlPr>
                      </m:fPr>
                      <m:num>
                        <m:r>
                          <a:rPr lang="de-DE" i="1">
                            <a:latin typeface="Cambria Math"/>
                          </a:rPr>
                          <m:t>𝑅</m:t>
                        </m:r>
                        <m:r>
                          <a:rPr lang="de-DE" i="1">
                            <a:latin typeface="Cambria Math"/>
                          </a:rPr>
                          <m:t>1</m:t>
                        </m:r>
                      </m:num>
                      <m:den>
                        <m:r>
                          <a:rPr lang="de-DE" i="1">
                            <a:latin typeface="Cambria Math"/>
                          </a:rPr>
                          <m:t>𝑅</m:t>
                        </m:r>
                        <m:r>
                          <a:rPr lang="de-DE" i="1">
                            <a:latin typeface="Cambria Math"/>
                          </a:rPr>
                          <m:t>2/3</m:t>
                        </m:r>
                      </m:den>
                    </m:f>
                    <m:r>
                      <a:rPr lang="de-DE" i="1">
                        <a:latin typeface="Cambria Math"/>
                      </a:rPr>
                      <m:t>= </m:t>
                    </m:r>
                    <m:f>
                      <m:fPr>
                        <m:ctrlPr>
                          <a:rPr lang="de-DE" i="1">
                            <a:latin typeface="Cambria Math"/>
                          </a:rPr>
                        </m:ctrlPr>
                      </m:fPr>
                      <m:num>
                        <m:r>
                          <a:rPr lang="de-DE" b="0" i="1" smtClean="0">
                            <a:latin typeface="Cambria Math"/>
                          </a:rPr>
                          <m:t>1</m:t>
                        </m:r>
                      </m:num>
                      <m:den>
                        <m:r>
                          <a:rPr lang="de-DE" b="0" i="1" smtClean="0">
                            <a:latin typeface="Cambria Math"/>
                          </a:rPr>
                          <m:t>2</m:t>
                        </m:r>
                      </m:den>
                    </m:f>
                  </m:oMath>
                </a14:m>
                <a:r>
                  <a:rPr lang="de-DE" dirty="0" smtClean="0"/>
                  <a:t> </a:t>
                </a:r>
                <a:r>
                  <a:rPr lang="de-DE" dirty="0" smtClean="0">
                    <a:sym typeface="Wingdings" panose="05000000000000000000" pitchFamily="2" charset="2"/>
                  </a:rPr>
                  <a:t> 18 mA : 3 = 6 mA, davon </a:t>
                </a:r>
                <a:br>
                  <a:rPr lang="de-DE" dirty="0" smtClean="0">
                    <a:sym typeface="Wingdings" panose="05000000000000000000" pitchFamily="2" charset="2"/>
                  </a:rPr>
                </a:br>
                <a:r>
                  <a:rPr lang="de-DE" dirty="0" smtClean="0">
                    <a:sym typeface="Wingdings" panose="05000000000000000000" pitchFamily="2" charset="2"/>
                  </a:rPr>
                  <a:t>2 Anteile durch R1, und 1 Anteil durch R2/3:</a:t>
                </a:r>
              </a:p>
              <a:p>
                <a:pPr marL="0" indent="0">
                  <a:buNone/>
                </a:pPr>
                <a:r>
                  <a:rPr lang="de-DE" dirty="0" smtClean="0">
                    <a:sym typeface="Wingdings" panose="05000000000000000000" pitchFamily="2" charset="2"/>
                  </a:rPr>
                  <a:t>I</a:t>
                </a:r>
                <a:r>
                  <a:rPr lang="de-DE" baseline="-25000" dirty="0" smtClean="0">
                    <a:sym typeface="Wingdings" panose="05000000000000000000" pitchFamily="2" charset="2"/>
                  </a:rPr>
                  <a:t>R1</a:t>
                </a:r>
                <a:r>
                  <a:rPr lang="de-DE" dirty="0" smtClean="0">
                    <a:sym typeface="Wingdings" panose="05000000000000000000" pitchFamily="2" charset="2"/>
                  </a:rPr>
                  <a:t> = 12 mA | I</a:t>
                </a:r>
                <a:r>
                  <a:rPr lang="de-DE" baseline="-25000" dirty="0" smtClean="0">
                    <a:sym typeface="Wingdings" panose="05000000000000000000" pitchFamily="2" charset="2"/>
                  </a:rPr>
                  <a:t>R2/3  </a:t>
                </a:r>
                <a:r>
                  <a:rPr lang="de-DE" dirty="0" smtClean="0">
                    <a:sym typeface="Wingdings" panose="05000000000000000000" pitchFamily="2" charset="2"/>
                  </a:rPr>
                  <a:t> = 6 mA</a:t>
                </a:r>
              </a:p>
              <a:p>
                <a:pPr marL="0" indent="0">
                  <a:buNone/>
                </a:pPr>
                <a:r>
                  <a:rPr lang="de-DE" dirty="0" smtClean="0">
                    <a:sym typeface="Wingdings" panose="05000000000000000000" pitchFamily="2" charset="2"/>
                  </a:rPr>
                  <a:t>U</a:t>
                </a:r>
                <a:r>
                  <a:rPr lang="de-DE" baseline="-25000" dirty="0" smtClean="0">
                    <a:sym typeface="Wingdings" panose="05000000000000000000" pitchFamily="2" charset="2"/>
                  </a:rPr>
                  <a:t>R1</a:t>
                </a:r>
                <a:r>
                  <a:rPr lang="de-DE" dirty="0" smtClean="0">
                    <a:sym typeface="Wingdings" panose="05000000000000000000" pitchFamily="2" charset="2"/>
                  </a:rPr>
                  <a:t> = 12 V   |</a:t>
                </a:r>
                <a:endParaRPr lang="de-DE" u="sng" dirty="0" smtClean="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t="-17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899" y="1628800"/>
            <a:ext cx="2376264" cy="1615184"/>
          </a:xfrm>
          <a:prstGeom prst="rect">
            <a:avLst/>
          </a:prstGeom>
        </p:spPr>
      </p:pic>
    </p:spTree>
    <p:extLst>
      <p:ext uri="{BB962C8B-B14F-4D97-AF65-F5344CB8AC3E}">
        <p14:creationId xmlns:p14="http://schemas.microsoft.com/office/powerpoint/2010/main" val="220844774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Lösung:</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r>
                  <a:rPr lang="de-DE" dirty="0" smtClean="0">
                    <a:sym typeface="Wingdings" panose="05000000000000000000" pitchFamily="2" charset="2"/>
                  </a:rPr>
                  <a:t>R</a:t>
                </a:r>
                <a:r>
                  <a:rPr lang="de-DE" baseline="-25000" dirty="0" err="1" smtClean="0">
                    <a:sym typeface="Wingdings" panose="05000000000000000000" pitchFamily="2" charset="2"/>
                  </a:rPr>
                  <a:t>ges</a:t>
                </a:r>
                <a:r>
                  <a:rPr lang="de-DE" dirty="0" smtClean="0">
                    <a:sym typeface="Wingdings" panose="05000000000000000000" pitchFamily="2" charset="2"/>
                  </a:rPr>
                  <a:t> = 666,6 </a:t>
                </a:r>
                <a:r>
                  <a:rPr lang="el-GR" dirty="0" smtClean="0"/>
                  <a:t>Ω</a:t>
                </a:r>
                <a:endParaRPr lang="de-DE" dirty="0" smtClean="0"/>
              </a:p>
              <a:p>
                <a:pPr marL="0" indent="0">
                  <a:buNone/>
                </a:pPr>
                <a:r>
                  <a:rPr lang="de-DE" dirty="0" err="1" smtClean="0"/>
                  <a:t>I</a:t>
                </a:r>
                <a:r>
                  <a:rPr lang="de-DE" baseline="-25000" dirty="0" err="1" smtClean="0"/>
                  <a:t>ges</a:t>
                </a:r>
                <a:r>
                  <a:rPr lang="de-DE" dirty="0" smtClean="0"/>
                  <a:t> </a:t>
                </a:r>
                <a:r>
                  <a:rPr lang="de-DE" dirty="0" smtClean="0">
                    <a:sym typeface="Wingdings" panose="05000000000000000000" pitchFamily="2" charset="2"/>
                  </a:rPr>
                  <a:t> = 18 mA</a:t>
                </a:r>
              </a:p>
              <a:p>
                <a:pPr marL="0" indent="0">
                  <a:buNone/>
                </a:pPr>
                <a:r>
                  <a:rPr lang="de-DE" dirty="0" smtClean="0">
                    <a:sym typeface="Wingdings" panose="05000000000000000000" pitchFamily="2" charset="2"/>
                  </a:rPr>
                  <a:t>U    = 12 V</a:t>
                </a:r>
              </a:p>
              <a:p>
                <a:pPr marL="0" indent="0">
                  <a:buNone/>
                </a:pPr>
                <a:r>
                  <a:rPr lang="de-DE" dirty="0" smtClean="0"/>
                  <a:t>Strom: </a:t>
                </a:r>
                <a14:m>
                  <m:oMath xmlns:m="http://schemas.openxmlformats.org/officeDocument/2006/math">
                    <m:f>
                      <m:fPr>
                        <m:ctrlPr>
                          <a:rPr lang="de-DE" i="1">
                            <a:latin typeface="Cambria Math"/>
                          </a:rPr>
                        </m:ctrlPr>
                      </m:fPr>
                      <m:num>
                        <m:r>
                          <a:rPr lang="de-DE" i="1">
                            <a:latin typeface="Cambria Math"/>
                          </a:rPr>
                          <m:t>𝑅</m:t>
                        </m:r>
                        <m:r>
                          <a:rPr lang="de-DE" i="1">
                            <a:latin typeface="Cambria Math"/>
                          </a:rPr>
                          <m:t>1</m:t>
                        </m:r>
                      </m:num>
                      <m:den>
                        <m:r>
                          <a:rPr lang="de-DE" i="1">
                            <a:latin typeface="Cambria Math"/>
                          </a:rPr>
                          <m:t>𝑅</m:t>
                        </m:r>
                        <m:r>
                          <a:rPr lang="de-DE" i="1">
                            <a:latin typeface="Cambria Math"/>
                          </a:rPr>
                          <m:t>2/3</m:t>
                        </m:r>
                      </m:den>
                    </m:f>
                    <m:r>
                      <a:rPr lang="de-DE" i="1">
                        <a:latin typeface="Cambria Math"/>
                      </a:rPr>
                      <m:t>= </m:t>
                    </m:r>
                    <m:f>
                      <m:fPr>
                        <m:ctrlPr>
                          <a:rPr lang="de-DE" i="1">
                            <a:latin typeface="Cambria Math"/>
                          </a:rPr>
                        </m:ctrlPr>
                      </m:fPr>
                      <m:num>
                        <m:r>
                          <a:rPr lang="de-DE" b="0" i="1" smtClean="0">
                            <a:latin typeface="Cambria Math"/>
                          </a:rPr>
                          <m:t>1</m:t>
                        </m:r>
                      </m:num>
                      <m:den>
                        <m:r>
                          <a:rPr lang="de-DE" b="0" i="1" smtClean="0">
                            <a:latin typeface="Cambria Math"/>
                          </a:rPr>
                          <m:t>2</m:t>
                        </m:r>
                      </m:den>
                    </m:f>
                  </m:oMath>
                </a14:m>
                <a:r>
                  <a:rPr lang="de-DE" dirty="0" smtClean="0"/>
                  <a:t> </a:t>
                </a:r>
                <a:r>
                  <a:rPr lang="de-DE" dirty="0" smtClean="0">
                    <a:sym typeface="Wingdings" panose="05000000000000000000" pitchFamily="2" charset="2"/>
                  </a:rPr>
                  <a:t> 18 mA : 3 = 6 mA, davon </a:t>
                </a:r>
                <a:br>
                  <a:rPr lang="de-DE" dirty="0" smtClean="0">
                    <a:sym typeface="Wingdings" panose="05000000000000000000" pitchFamily="2" charset="2"/>
                  </a:rPr>
                </a:br>
                <a:r>
                  <a:rPr lang="de-DE" dirty="0" smtClean="0">
                    <a:sym typeface="Wingdings" panose="05000000000000000000" pitchFamily="2" charset="2"/>
                  </a:rPr>
                  <a:t>2 Anteile durch R1, und 1 Anteil durch R2/3:</a:t>
                </a:r>
              </a:p>
              <a:p>
                <a:pPr marL="0" indent="0">
                  <a:buNone/>
                </a:pPr>
                <a:r>
                  <a:rPr lang="de-DE" dirty="0" smtClean="0">
                    <a:sym typeface="Wingdings" panose="05000000000000000000" pitchFamily="2" charset="2"/>
                  </a:rPr>
                  <a:t>I</a:t>
                </a:r>
                <a:r>
                  <a:rPr lang="de-DE" baseline="-25000" dirty="0" smtClean="0">
                    <a:sym typeface="Wingdings" panose="05000000000000000000" pitchFamily="2" charset="2"/>
                  </a:rPr>
                  <a:t>R1</a:t>
                </a:r>
                <a:r>
                  <a:rPr lang="de-DE" dirty="0" smtClean="0">
                    <a:sym typeface="Wingdings" panose="05000000000000000000" pitchFamily="2" charset="2"/>
                  </a:rPr>
                  <a:t> = 12 mA | I</a:t>
                </a:r>
                <a:r>
                  <a:rPr lang="de-DE" baseline="-25000" dirty="0" smtClean="0">
                    <a:sym typeface="Wingdings" panose="05000000000000000000" pitchFamily="2" charset="2"/>
                  </a:rPr>
                  <a:t>R2/3  </a:t>
                </a:r>
                <a:r>
                  <a:rPr lang="de-DE" dirty="0" smtClean="0">
                    <a:sym typeface="Wingdings" panose="05000000000000000000" pitchFamily="2" charset="2"/>
                  </a:rPr>
                  <a:t> = 6 mA</a:t>
                </a:r>
              </a:p>
              <a:p>
                <a:pPr marL="0" indent="0">
                  <a:buNone/>
                </a:pPr>
                <a:r>
                  <a:rPr lang="de-DE" dirty="0" smtClean="0">
                    <a:sym typeface="Wingdings" panose="05000000000000000000" pitchFamily="2" charset="2"/>
                  </a:rPr>
                  <a:t>U</a:t>
                </a:r>
                <a:r>
                  <a:rPr lang="de-DE" baseline="-25000" dirty="0" smtClean="0">
                    <a:sym typeface="Wingdings" panose="05000000000000000000" pitchFamily="2" charset="2"/>
                  </a:rPr>
                  <a:t>R1</a:t>
                </a:r>
                <a:r>
                  <a:rPr lang="de-DE" dirty="0" smtClean="0">
                    <a:sym typeface="Wingdings" panose="05000000000000000000" pitchFamily="2" charset="2"/>
                  </a:rPr>
                  <a:t> = 12 V   | U</a:t>
                </a:r>
                <a:r>
                  <a:rPr lang="de-DE" baseline="-25000" dirty="0" smtClean="0">
                    <a:sym typeface="Wingdings" panose="05000000000000000000" pitchFamily="2" charset="2"/>
                  </a:rPr>
                  <a:t>R2/3</a:t>
                </a:r>
                <a:r>
                  <a:rPr lang="de-DE" dirty="0" smtClean="0">
                    <a:sym typeface="Wingdings" panose="05000000000000000000" pitchFamily="2" charset="2"/>
                  </a:rPr>
                  <a:t> =</a:t>
                </a:r>
                <a:endParaRPr lang="de-DE" u="sng" dirty="0" smtClean="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t="-17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899" y="1628800"/>
            <a:ext cx="2376264" cy="1615184"/>
          </a:xfrm>
          <a:prstGeom prst="rect">
            <a:avLst/>
          </a:prstGeom>
        </p:spPr>
      </p:pic>
    </p:spTree>
    <p:extLst>
      <p:ext uri="{BB962C8B-B14F-4D97-AF65-F5344CB8AC3E}">
        <p14:creationId xmlns:p14="http://schemas.microsoft.com/office/powerpoint/2010/main" val="2927154899"/>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Lösung:</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r>
                  <a:rPr lang="de-DE" dirty="0" smtClean="0">
                    <a:sym typeface="Wingdings" panose="05000000000000000000" pitchFamily="2" charset="2"/>
                  </a:rPr>
                  <a:t>R</a:t>
                </a:r>
                <a:r>
                  <a:rPr lang="de-DE" baseline="-25000" dirty="0" err="1" smtClean="0">
                    <a:sym typeface="Wingdings" panose="05000000000000000000" pitchFamily="2" charset="2"/>
                  </a:rPr>
                  <a:t>ges</a:t>
                </a:r>
                <a:r>
                  <a:rPr lang="de-DE" dirty="0" smtClean="0">
                    <a:sym typeface="Wingdings" panose="05000000000000000000" pitchFamily="2" charset="2"/>
                  </a:rPr>
                  <a:t> = 666,6 </a:t>
                </a:r>
                <a:r>
                  <a:rPr lang="el-GR" dirty="0" smtClean="0"/>
                  <a:t>Ω</a:t>
                </a:r>
                <a:endParaRPr lang="de-DE" dirty="0" smtClean="0"/>
              </a:p>
              <a:p>
                <a:pPr marL="0" indent="0">
                  <a:buNone/>
                </a:pPr>
                <a:r>
                  <a:rPr lang="de-DE" dirty="0" err="1" smtClean="0"/>
                  <a:t>I</a:t>
                </a:r>
                <a:r>
                  <a:rPr lang="de-DE" baseline="-25000" dirty="0" err="1" smtClean="0"/>
                  <a:t>ges</a:t>
                </a:r>
                <a:r>
                  <a:rPr lang="de-DE" dirty="0" smtClean="0"/>
                  <a:t> </a:t>
                </a:r>
                <a:r>
                  <a:rPr lang="de-DE" dirty="0" smtClean="0">
                    <a:sym typeface="Wingdings" panose="05000000000000000000" pitchFamily="2" charset="2"/>
                  </a:rPr>
                  <a:t> = 18 mA</a:t>
                </a:r>
              </a:p>
              <a:p>
                <a:pPr marL="0" indent="0">
                  <a:buNone/>
                </a:pPr>
                <a:r>
                  <a:rPr lang="de-DE" dirty="0" smtClean="0">
                    <a:sym typeface="Wingdings" panose="05000000000000000000" pitchFamily="2" charset="2"/>
                  </a:rPr>
                  <a:t>U    = 12 V</a:t>
                </a:r>
              </a:p>
              <a:p>
                <a:pPr marL="0" indent="0">
                  <a:buNone/>
                </a:pPr>
                <a:r>
                  <a:rPr lang="de-DE" dirty="0" smtClean="0"/>
                  <a:t>Strom: </a:t>
                </a:r>
                <a14:m>
                  <m:oMath xmlns:m="http://schemas.openxmlformats.org/officeDocument/2006/math">
                    <m:f>
                      <m:fPr>
                        <m:ctrlPr>
                          <a:rPr lang="de-DE" i="1">
                            <a:latin typeface="Cambria Math"/>
                          </a:rPr>
                        </m:ctrlPr>
                      </m:fPr>
                      <m:num>
                        <m:r>
                          <a:rPr lang="de-DE" i="1">
                            <a:latin typeface="Cambria Math"/>
                          </a:rPr>
                          <m:t>𝑅</m:t>
                        </m:r>
                        <m:r>
                          <a:rPr lang="de-DE" i="1">
                            <a:latin typeface="Cambria Math"/>
                          </a:rPr>
                          <m:t>1</m:t>
                        </m:r>
                      </m:num>
                      <m:den>
                        <m:r>
                          <a:rPr lang="de-DE" i="1">
                            <a:latin typeface="Cambria Math"/>
                          </a:rPr>
                          <m:t>𝑅</m:t>
                        </m:r>
                        <m:r>
                          <a:rPr lang="de-DE" i="1">
                            <a:latin typeface="Cambria Math"/>
                          </a:rPr>
                          <m:t>2/3</m:t>
                        </m:r>
                      </m:den>
                    </m:f>
                    <m:r>
                      <a:rPr lang="de-DE" i="1">
                        <a:latin typeface="Cambria Math"/>
                      </a:rPr>
                      <m:t>= </m:t>
                    </m:r>
                    <m:f>
                      <m:fPr>
                        <m:ctrlPr>
                          <a:rPr lang="de-DE" i="1">
                            <a:latin typeface="Cambria Math"/>
                          </a:rPr>
                        </m:ctrlPr>
                      </m:fPr>
                      <m:num>
                        <m:r>
                          <a:rPr lang="de-DE" b="0" i="1" smtClean="0">
                            <a:latin typeface="Cambria Math"/>
                          </a:rPr>
                          <m:t>1</m:t>
                        </m:r>
                      </m:num>
                      <m:den>
                        <m:r>
                          <a:rPr lang="de-DE" b="0" i="1" smtClean="0">
                            <a:latin typeface="Cambria Math"/>
                          </a:rPr>
                          <m:t>2</m:t>
                        </m:r>
                      </m:den>
                    </m:f>
                  </m:oMath>
                </a14:m>
                <a:r>
                  <a:rPr lang="de-DE" dirty="0" smtClean="0"/>
                  <a:t> </a:t>
                </a:r>
                <a:r>
                  <a:rPr lang="de-DE" dirty="0" smtClean="0">
                    <a:sym typeface="Wingdings" panose="05000000000000000000" pitchFamily="2" charset="2"/>
                  </a:rPr>
                  <a:t> 18 mA : 3 = 6 mA, davon </a:t>
                </a:r>
                <a:br>
                  <a:rPr lang="de-DE" dirty="0" smtClean="0">
                    <a:sym typeface="Wingdings" panose="05000000000000000000" pitchFamily="2" charset="2"/>
                  </a:rPr>
                </a:br>
                <a:r>
                  <a:rPr lang="de-DE" dirty="0" smtClean="0">
                    <a:sym typeface="Wingdings" panose="05000000000000000000" pitchFamily="2" charset="2"/>
                  </a:rPr>
                  <a:t>2 Anteile durch R1, und 1 Anteil durch R2/3:</a:t>
                </a:r>
              </a:p>
              <a:p>
                <a:pPr marL="0" indent="0">
                  <a:buNone/>
                </a:pPr>
                <a:r>
                  <a:rPr lang="de-DE" dirty="0" smtClean="0">
                    <a:sym typeface="Wingdings" panose="05000000000000000000" pitchFamily="2" charset="2"/>
                  </a:rPr>
                  <a:t>I</a:t>
                </a:r>
                <a:r>
                  <a:rPr lang="de-DE" baseline="-25000" dirty="0" smtClean="0">
                    <a:sym typeface="Wingdings" panose="05000000000000000000" pitchFamily="2" charset="2"/>
                  </a:rPr>
                  <a:t>R1</a:t>
                </a:r>
                <a:r>
                  <a:rPr lang="de-DE" dirty="0" smtClean="0">
                    <a:sym typeface="Wingdings" panose="05000000000000000000" pitchFamily="2" charset="2"/>
                  </a:rPr>
                  <a:t> = 12 mA | I</a:t>
                </a:r>
                <a:r>
                  <a:rPr lang="de-DE" baseline="-25000" dirty="0" smtClean="0">
                    <a:sym typeface="Wingdings" panose="05000000000000000000" pitchFamily="2" charset="2"/>
                  </a:rPr>
                  <a:t>R2/3  </a:t>
                </a:r>
                <a:r>
                  <a:rPr lang="de-DE" dirty="0" smtClean="0">
                    <a:sym typeface="Wingdings" panose="05000000000000000000" pitchFamily="2" charset="2"/>
                  </a:rPr>
                  <a:t> = 6 mA</a:t>
                </a:r>
              </a:p>
              <a:p>
                <a:pPr marL="0" indent="0">
                  <a:buNone/>
                </a:pPr>
                <a:r>
                  <a:rPr lang="de-DE" dirty="0" smtClean="0">
                    <a:sym typeface="Wingdings" panose="05000000000000000000" pitchFamily="2" charset="2"/>
                  </a:rPr>
                  <a:t>U</a:t>
                </a:r>
                <a:r>
                  <a:rPr lang="de-DE" baseline="-25000" dirty="0" smtClean="0">
                    <a:sym typeface="Wingdings" panose="05000000000000000000" pitchFamily="2" charset="2"/>
                  </a:rPr>
                  <a:t>R1</a:t>
                </a:r>
                <a:r>
                  <a:rPr lang="de-DE" dirty="0" smtClean="0">
                    <a:sym typeface="Wingdings" panose="05000000000000000000" pitchFamily="2" charset="2"/>
                  </a:rPr>
                  <a:t> = 12 V   | U</a:t>
                </a:r>
                <a:r>
                  <a:rPr lang="de-DE" baseline="-25000" dirty="0" smtClean="0">
                    <a:sym typeface="Wingdings" panose="05000000000000000000" pitchFamily="2" charset="2"/>
                  </a:rPr>
                  <a:t>R2/3</a:t>
                </a:r>
                <a:r>
                  <a:rPr lang="de-DE" dirty="0" smtClean="0">
                    <a:sym typeface="Wingdings" panose="05000000000000000000" pitchFamily="2" charset="2"/>
                  </a:rPr>
                  <a:t> = 12V : 2 =</a:t>
                </a:r>
                <a:endParaRPr lang="de-DE" u="sng" dirty="0" smtClean="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t="-17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899" y="1628800"/>
            <a:ext cx="2376264" cy="1615184"/>
          </a:xfrm>
          <a:prstGeom prst="rect">
            <a:avLst/>
          </a:prstGeom>
        </p:spPr>
      </p:pic>
    </p:spTree>
    <p:extLst>
      <p:ext uri="{BB962C8B-B14F-4D97-AF65-F5344CB8AC3E}">
        <p14:creationId xmlns:p14="http://schemas.microsoft.com/office/powerpoint/2010/main" val="4149171890"/>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Lösung:</a:t>
            </a:r>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pPr marL="0" indent="0">
                  <a:buNone/>
                </a:pPr>
                <a:r>
                  <a:rPr lang="de-DE" dirty="0" smtClean="0">
                    <a:sym typeface="Wingdings" panose="05000000000000000000" pitchFamily="2" charset="2"/>
                  </a:rPr>
                  <a:t>R</a:t>
                </a:r>
                <a:r>
                  <a:rPr lang="de-DE" baseline="-25000" dirty="0" err="1" smtClean="0">
                    <a:sym typeface="Wingdings" panose="05000000000000000000" pitchFamily="2" charset="2"/>
                  </a:rPr>
                  <a:t>ges</a:t>
                </a:r>
                <a:r>
                  <a:rPr lang="de-DE" dirty="0" smtClean="0">
                    <a:sym typeface="Wingdings" panose="05000000000000000000" pitchFamily="2" charset="2"/>
                  </a:rPr>
                  <a:t> = 666,6 </a:t>
                </a:r>
                <a:r>
                  <a:rPr lang="el-GR" dirty="0" smtClean="0"/>
                  <a:t>Ω</a:t>
                </a:r>
                <a:endParaRPr lang="de-DE" dirty="0" smtClean="0"/>
              </a:p>
              <a:p>
                <a:pPr marL="0" indent="0">
                  <a:buNone/>
                </a:pPr>
                <a:r>
                  <a:rPr lang="de-DE" dirty="0" err="1" smtClean="0"/>
                  <a:t>I</a:t>
                </a:r>
                <a:r>
                  <a:rPr lang="de-DE" baseline="-25000" dirty="0" err="1" smtClean="0"/>
                  <a:t>ges</a:t>
                </a:r>
                <a:r>
                  <a:rPr lang="de-DE" dirty="0" smtClean="0"/>
                  <a:t> </a:t>
                </a:r>
                <a:r>
                  <a:rPr lang="de-DE" dirty="0" smtClean="0">
                    <a:sym typeface="Wingdings" panose="05000000000000000000" pitchFamily="2" charset="2"/>
                  </a:rPr>
                  <a:t> = 18 mA</a:t>
                </a:r>
              </a:p>
              <a:p>
                <a:pPr marL="0" indent="0">
                  <a:buNone/>
                </a:pPr>
                <a:r>
                  <a:rPr lang="de-DE" dirty="0" smtClean="0">
                    <a:sym typeface="Wingdings" panose="05000000000000000000" pitchFamily="2" charset="2"/>
                  </a:rPr>
                  <a:t>U    = 12 V</a:t>
                </a:r>
              </a:p>
              <a:p>
                <a:pPr marL="0" indent="0">
                  <a:buNone/>
                </a:pPr>
                <a:r>
                  <a:rPr lang="de-DE" dirty="0" smtClean="0"/>
                  <a:t>Strom: </a:t>
                </a:r>
                <a14:m>
                  <m:oMath xmlns:m="http://schemas.openxmlformats.org/officeDocument/2006/math">
                    <m:f>
                      <m:fPr>
                        <m:ctrlPr>
                          <a:rPr lang="de-DE" i="1">
                            <a:latin typeface="Cambria Math"/>
                          </a:rPr>
                        </m:ctrlPr>
                      </m:fPr>
                      <m:num>
                        <m:r>
                          <a:rPr lang="de-DE" i="1">
                            <a:latin typeface="Cambria Math"/>
                          </a:rPr>
                          <m:t>𝑅</m:t>
                        </m:r>
                        <m:r>
                          <a:rPr lang="de-DE" i="1">
                            <a:latin typeface="Cambria Math"/>
                          </a:rPr>
                          <m:t>1</m:t>
                        </m:r>
                      </m:num>
                      <m:den>
                        <m:r>
                          <a:rPr lang="de-DE" i="1">
                            <a:latin typeface="Cambria Math"/>
                          </a:rPr>
                          <m:t>𝑅</m:t>
                        </m:r>
                        <m:r>
                          <a:rPr lang="de-DE" i="1">
                            <a:latin typeface="Cambria Math"/>
                          </a:rPr>
                          <m:t>2/3</m:t>
                        </m:r>
                      </m:den>
                    </m:f>
                    <m:r>
                      <a:rPr lang="de-DE" i="1">
                        <a:latin typeface="Cambria Math"/>
                      </a:rPr>
                      <m:t>= </m:t>
                    </m:r>
                    <m:f>
                      <m:fPr>
                        <m:ctrlPr>
                          <a:rPr lang="de-DE" i="1">
                            <a:latin typeface="Cambria Math"/>
                          </a:rPr>
                        </m:ctrlPr>
                      </m:fPr>
                      <m:num>
                        <m:r>
                          <a:rPr lang="de-DE" b="0" i="1" smtClean="0">
                            <a:latin typeface="Cambria Math"/>
                          </a:rPr>
                          <m:t>1</m:t>
                        </m:r>
                      </m:num>
                      <m:den>
                        <m:r>
                          <a:rPr lang="de-DE" b="0" i="1" smtClean="0">
                            <a:latin typeface="Cambria Math"/>
                          </a:rPr>
                          <m:t>2</m:t>
                        </m:r>
                      </m:den>
                    </m:f>
                  </m:oMath>
                </a14:m>
                <a:r>
                  <a:rPr lang="de-DE" dirty="0" smtClean="0"/>
                  <a:t> </a:t>
                </a:r>
                <a:r>
                  <a:rPr lang="de-DE" dirty="0" smtClean="0">
                    <a:sym typeface="Wingdings" panose="05000000000000000000" pitchFamily="2" charset="2"/>
                  </a:rPr>
                  <a:t> 18 mA : 3 = 6 mA, davon </a:t>
                </a:r>
                <a:br>
                  <a:rPr lang="de-DE" dirty="0" smtClean="0">
                    <a:sym typeface="Wingdings" panose="05000000000000000000" pitchFamily="2" charset="2"/>
                  </a:rPr>
                </a:br>
                <a:r>
                  <a:rPr lang="de-DE" dirty="0" smtClean="0">
                    <a:sym typeface="Wingdings" panose="05000000000000000000" pitchFamily="2" charset="2"/>
                  </a:rPr>
                  <a:t>2 Anteile durch R1, und 1 Anteil durch R2/3:</a:t>
                </a:r>
              </a:p>
              <a:p>
                <a:pPr marL="0" indent="0">
                  <a:buNone/>
                </a:pPr>
                <a:r>
                  <a:rPr lang="de-DE" dirty="0" smtClean="0">
                    <a:sym typeface="Wingdings" panose="05000000000000000000" pitchFamily="2" charset="2"/>
                  </a:rPr>
                  <a:t>I</a:t>
                </a:r>
                <a:r>
                  <a:rPr lang="de-DE" baseline="-25000" dirty="0" smtClean="0">
                    <a:sym typeface="Wingdings" panose="05000000000000000000" pitchFamily="2" charset="2"/>
                  </a:rPr>
                  <a:t>R1</a:t>
                </a:r>
                <a:r>
                  <a:rPr lang="de-DE" dirty="0" smtClean="0">
                    <a:sym typeface="Wingdings" panose="05000000000000000000" pitchFamily="2" charset="2"/>
                  </a:rPr>
                  <a:t> = 12 mA | I</a:t>
                </a:r>
                <a:r>
                  <a:rPr lang="de-DE" baseline="-25000" dirty="0" smtClean="0">
                    <a:sym typeface="Wingdings" panose="05000000000000000000" pitchFamily="2" charset="2"/>
                  </a:rPr>
                  <a:t>R2/3  </a:t>
                </a:r>
                <a:r>
                  <a:rPr lang="de-DE" dirty="0" smtClean="0">
                    <a:sym typeface="Wingdings" panose="05000000000000000000" pitchFamily="2" charset="2"/>
                  </a:rPr>
                  <a:t> = 6 mA</a:t>
                </a:r>
              </a:p>
              <a:p>
                <a:pPr marL="0" indent="0">
                  <a:buNone/>
                </a:pPr>
                <a:r>
                  <a:rPr lang="de-DE" dirty="0" smtClean="0">
                    <a:sym typeface="Wingdings" panose="05000000000000000000" pitchFamily="2" charset="2"/>
                  </a:rPr>
                  <a:t>U</a:t>
                </a:r>
                <a:r>
                  <a:rPr lang="de-DE" baseline="-25000" dirty="0" smtClean="0">
                    <a:sym typeface="Wingdings" panose="05000000000000000000" pitchFamily="2" charset="2"/>
                  </a:rPr>
                  <a:t>R1</a:t>
                </a:r>
                <a:r>
                  <a:rPr lang="de-DE" dirty="0" smtClean="0">
                    <a:sym typeface="Wingdings" panose="05000000000000000000" pitchFamily="2" charset="2"/>
                  </a:rPr>
                  <a:t> = 12 V   | U</a:t>
                </a:r>
                <a:r>
                  <a:rPr lang="de-DE" baseline="-25000" dirty="0" smtClean="0">
                    <a:sym typeface="Wingdings" panose="05000000000000000000" pitchFamily="2" charset="2"/>
                  </a:rPr>
                  <a:t>R2/3</a:t>
                </a:r>
                <a:r>
                  <a:rPr lang="de-DE" dirty="0" smtClean="0">
                    <a:sym typeface="Wingdings" panose="05000000000000000000" pitchFamily="2" charset="2"/>
                  </a:rPr>
                  <a:t> = 12V : 2 = 6V</a:t>
                </a:r>
              </a:p>
              <a:p>
                <a:pPr marL="0" indent="0" algn="r">
                  <a:buNone/>
                </a:pPr>
                <a:endParaRPr lang="de-DE" u="sng" dirty="0" smtClean="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2"/>
                <a:stretch>
                  <a:fillRect l="-1852" t="-1752"/>
                </a:stretch>
              </a:blipFill>
            </p:spPr>
            <p:txBody>
              <a:bodyPr/>
              <a:lstStyle/>
              <a:p>
                <a:r>
                  <a:rPr lang="de-DE">
                    <a:noFill/>
                  </a:rPr>
                  <a:t> </a:t>
                </a:r>
              </a:p>
            </p:txBody>
          </p:sp>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899" y="1628800"/>
            <a:ext cx="2376264" cy="1615184"/>
          </a:xfrm>
          <a:prstGeom prst="rect">
            <a:avLst/>
          </a:prstGeom>
        </p:spPr>
      </p:pic>
    </p:spTree>
    <p:extLst>
      <p:ext uri="{BB962C8B-B14F-4D97-AF65-F5344CB8AC3E}">
        <p14:creationId xmlns:p14="http://schemas.microsoft.com/office/powerpoint/2010/main" val="203386081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Lösung</a:t>
            </a:r>
            <a:endParaRPr lang="de-DE" dirty="0"/>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2132856"/>
            <a:ext cx="4464496" cy="3034587"/>
          </a:xfrm>
        </p:spPr>
      </p:pic>
      <p:sp>
        <p:nvSpPr>
          <p:cNvPr id="4" name="Fußzeilenplatzhalter 3"/>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210695519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Lösung</a:t>
            </a:r>
            <a:endParaRPr lang="de-DE" dirty="0"/>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2132856"/>
            <a:ext cx="4464496" cy="3034587"/>
          </a:xfrm>
        </p:spPr>
      </p:pic>
      <p:sp>
        <p:nvSpPr>
          <p:cNvPr id="4" name="Fußzeilenplatzhalter 3"/>
          <p:cNvSpPr>
            <a:spLocks noGrp="1"/>
          </p:cNvSpPr>
          <p:nvPr>
            <p:ph type="ftr" sz="quarter" idx="11"/>
          </p:nvPr>
        </p:nvSpPr>
        <p:spPr/>
        <p:txBody>
          <a:bodyPr/>
          <a:lstStyle/>
          <a:p>
            <a:r>
              <a:rPr lang="de-DE" smtClean="0"/>
              <a:t>© 06-2017 Kleemann</a:t>
            </a:r>
            <a:endParaRPr lang="de-DE"/>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1556792"/>
            <a:ext cx="2880320" cy="4073350"/>
          </a:xfrm>
          <a:prstGeom prst="rect">
            <a:avLst/>
          </a:prstGeom>
        </p:spPr>
      </p:pic>
    </p:spTree>
    <p:extLst>
      <p:ext uri="{BB962C8B-B14F-4D97-AF65-F5344CB8AC3E}">
        <p14:creationId xmlns:p14="http://schemas.microsoft.com/office/powerpoint/2010/main" val="318826466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Fußzeilenplatzhalter 3"/>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324340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Parallel- und Reihenschaltung</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22159"/>
            <a:ext cx="8229600" cy="2682045"/>
          </a:xfrm>
        </p:spPr>
      </p:pic>
      <p:sp>
        <p:nvSpPr>
          <p:cNvPr id="5" name="Fußzeilenplatzhalter 4"/>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1009130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Parallel- und Reihenschaltung</a:t>
            </a:r>
            <a:endParaRPr lang="de-DE" dirty="0"/>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22159"/>
            <a:ext cx="8229600" cy="2682045"/>
          </a:xfrm>
        </p:spPr>
      </p:pic>
      <p:sp>
        <p:nvSpPr>
          <p:cNvPr id="6" name="Fußzeilenplatzhalter 5"/>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195826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Parallel- und Reihenschaltung</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22159"/>
            <a:ext cx="8229600" cy="2682045"/>
          </a:xfrm>
        </p:spPr>
      </p:pic>
      <p:sp>
        <p:nvSpPr>
          <p:cNvPr id="5" name="Fußzeilenplatzhalter 4"/>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3149879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Anekdote</a:t>
            </a:r>
            <a:endParaRPr lang="de-DE" dirty="0"/>
          </a:p>
        </p:txBody>
      </p:sp>
      <p:sp>
        <p:nvSpPr>
          <p:cNvPr id="3" name="Inhaltsplatzhalter 2"/>
          <p:cNvSpPr>
            <a:spLocks noGrp="1"/>
          </p:cNvSpPr>
          <p:nvPr>
            <p:ph idx="1"/>
          </p:nvPr>
        </p:nvSpPr>
        <p:spPr/>
        <p:txBody>
          <a:bodyPr>
            <a:normAutofit lnSpcReduction="10000"/>
          </a:bodyPr>
          <a:lstStyle/>
          <a:p>
            <a:pPr marL="0" indent="0">
              <a:buNone/>
            </a:pPr>
            <a:r>
              <a:rPr lang="de-DE" dirty="0"/>
              <a:t>Bereits Thales von Milet soll im 6. Jahrhundert v. Chr. entdeckt haben, dass Bernstein leichte Körper anzieht, wenn er vorher mit Tüchern gerieben wird. Eine Erklärung dafür konnte er zwar nicht finden, das Wort Elektrizität (vom griechischen „</a:t>
            </a:r>
            <a:r>
              <a:rPr lang="de-DE" dirty="0" err="1"/>
              <a:t>elektron</a:t>
            </a:r>
            <a:r>
              <a:rPr lang="de-DE" dirty="0"/>
              <a:t>“ für „Bernstein“) weist aber immer noch auf diese antike Entdeckung zurück</a:t>
            </a:r>
            <a:r>
              <a:rPr lang="de-DE" dirty="0" smtClean="0"/>
              <a:t>.</a:t>
            </a:r>
            <a:br>
              <a:rPr lang="de-DE" dirty="0" smtClean="0"/>
            </a:br>
            <a:endParaRPr lang="de-DE" dirty="0" smtClean="0"/>
          </a:p>
          <a:p>
            <a:pPr marL="0" indent="0" algn="r">
              <a:buNone/>
            </a:pPr>
            <a:r>
              <a:rPr lang="de-DE" sz="1000" dirty="0" smtClean="0"/>
              <a:t>Quelle: de.wikipedia.org</a:t>
            </a:r>
            <a:endParaRPr lang="de-DE" sz="1000" dirty="0"/>
          </a:p>
        </p:txBody>
      </p:sp>
      <p:sp>
        <p:nvSpPr>
          <p:cNvPr id="4" name="Fußzeilenplatzhalter 3"/>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29437311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Parallel- und Reihenschaltung</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22159"/>
            <a:ext cx="8229600" cy="2682045"/>
          </a:xfrm>
        </p:spPr>
      </p:pic>
      <p:sp>
        <p:nvSpPr>
          <p:cNvPr id="5" name="Fußzeilenplatzhalter 4"/>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3149879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Parallel- und Reihenschaltung</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22159"/>
            <a:ext cx="8229600" cy="2682045"/>
          </a:xfrm>
        </p:spPr>
      </p:pic>
      <p:sp>
        <p:nvSpPr>
          <p:cNvPr id="5" name="Fußzeilenplatzhalter 4"/>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3149879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Parallel- und Reihenschaltung</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22159"/>
            <a:ext cx="8229600" cy="2682045"/>
          </a:xfrm>
        </p:spPr>
      </p:pic>
      <p:sp>
        <p:nvSpPr>
          <p:cNvPr id="5" name="Fußzeilenplatzhalter 4"/>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31498794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Parallel- und Reihenschaltung</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22159"/>
            <a:ext cx="8229600" cy="2682045"/>
          </a:xfrm>
        </p:spPr>
      </p:pic>
      <p:sp>
        <p:nvSpPr>
          <p:cNvPr id="5" name="Fußzeilenplatzhalter 4"/>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31498794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Parallel- und Reihenschaltung</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22159"/>
            <a:ext cx="8229600" cy="2682045"/>
          </a:xfrm>
        </p:spPr>
      </p:pic>
      <p:sp>
        <p:nvSpPr>
          <p:cNvPr id="5" name="Fußzeilenplatzhalter 4"/>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31498794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Parallel- und Reihenschaltung</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22159"/>
            <a:ext cx="8229600" cy="2682045"/>
          </a:xfrm>
        </p:spPr>
      </p:pic>
      <p:sp>
        <p:nvSpPr>
          <p:cNvPr id="5" name="Fußzeilenplatzhalter 4"/>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31498794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Parallel- und Reihenschaltung</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22159"/>
            <a:ext cx="8229600" cy="2682045"/>
          </a:xfrm>
        </p:spPr>
      </p:pic>
      <p:sp>
        <p:nvSpPr>
          <p:cNvPr id="5" name="Fußzeilenplatzhalter 4"/>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31498794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Parallel- und Reihenschaltung</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22159"/>
            <a:ext cx="8229600" cy="2682045"/>
          </a:xfrm>
        </p:spPr>
      </p:pic>
      <p:sp>
        <p:nvSpPr>
          <p:cNvPr id="5" name="Fußzeilenplatzhalter 4"/>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31498794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Parallel- und Reihenschaltung</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22159"/>
            <a:ext cx="8229600" cy="2682045"/>
          </a:xfrm>
        </p:spPr>
      </p:pic>
      <p:sp>
        <p:nvSpPr>
          <p:cNvPr id="5" name="Fußzeilenplatzhalter 4"/>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31498794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Parallel- und Reihenschaltung</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22159"/>
            <a:ext cx="8229600" cy="2682045"/>
          </a:xfrm>
        </p:spPr>
      </p:pic>
      <p:sp>
        <p:nvSpPr>
          <p:cNvPr id="5" name="Fußzeilenplatzhalter 4"/>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3149879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Grundbegriffe in der Elektronik</a:t>
            </a:r>
            <a:endParaRPr lang="de-DE"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677802176"/>
              </p:ext>
            </p:extLst>
          </p:nvPr>
        </p:nvGraphicFramePr>
        <p:xfrm>
          <a:off x="467544" y="2636912"/>
          <a:ext cx="8229600" cy="19354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de-DE" dirty="0" smtClean="0"/>
                        <a:t>Name</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Einheit</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Formelzeichen</a:t>
                      </a:r>
                    </a:p>
                  </a:txBody>
                  <a:tcPr/>
                </a:tc>
                <a:tc>
                  <a:txBody>
                    <a:bodyPr/>
                    <a:lstStyle/>
                    <a:p>
                      <a:r>
                        <a:rPr lang="de-DE" dirty="0" smtClean="0"/>
                        <a:t>Formel</a:t>
                      </a:r>
                      <a:endParaRPr lang="de-DE" dirty="0"/>
                    </a:p>
                  </a:txBody>
                  <a:tcPr/>
                </a:tc>
              </a:tr>
              <a:tr h="370840">
                <a:tc>
                  <a:txBody>
                    <a:bodyPr/>
                    <a:lstStyle/>
                    <a:p>
                      <a:endParaRPr lang="de-DE" sz="300" dirty="0" smtClean="0"/>
                    </a:p>
                    <a:p>
                      <a:r>
                        <a:rPr lang="de-DE" dirty="0" smtClean="0"/>
                        <a:t>Strom</a:t>
                      </a:r>
                      <a:endParaRPr lang="de-DE" dirty="0"/>
                    </a:p>
                  </a:txBody>
                  <a:tcPr/>
                </a:tc>
                <a:tc>
                  <a:txBody>
                    <a:bodyPr/>
                    <a:lstStyle/>
                    <a:p>
                      <a:endParaRPr lang="de-DE" dirty="0"/>
                    </a:p>
                  </a:txBody>
                  <a:tcPr/>
                </a:tc>
                <a:tc>
                  <a:txBody>
                    <a:bodyPr/>
                    <a:lstStyle/>
                    <a:p>
                      <a:endParaRPr lang="de-DE" sz="300" dirty="0" smtClean="0"/>
                    </a:p>
                    <a:p>
                      <a:endParaRPr lang="de-DE" dirty="0"/>
                    </a:p>
                  </a:txBody>
                  <a:tcPr/>
                </a:tc>
                <a:tc>
                  <a:txBody>
                    <a:bodyPr/>
                    <a:lstStyle/>
                    <a:p>
                      <a:endParaRPr lang="de-DE" dirty="0"/>
                    </a:p>
                  </a:txBody>
                  <a:tcPr/>
                </a:tc>
              </a:tr>
              <a:tr h="370840">
                <a:tc>
                  <a:txBody>
                    <a:bodyPr/>
                    <a:lstStyle/>
                    <a:p>
                      <a:r>
                        <a:rPr lang="de-DE" dirty="0" smtClean="0"/>
                        <a:t>Spannung</a:t>
                      </a:r>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r>
              <a:tr h="370840">
                <a:tc>
                  <a:txBody>
                    <a:bodyPr/>
                    <a:lstStyle/>
                    <a:p>
                      <a:endParaRPr lang="de-DE" sz="300" dirty="0" smtClean="0"/>
                    </a:p>
                    <a:p>
                      <a:r>
                        <a:rPr lang="de-DE" dirty="0" smtClean="0"/>
                        <a:t>Widerstand</a:t>
                      </a:r>
                      <a:endParaRPr lang="de-DE" dirty="0"/>
                    </a:p>
                  </a:txBody>
                  <a:tcPr/>
                </a:tc>
                <a:tc>
                  <a:txBody>
                    <a:bodyPr/>
                    <a:lstStyle/>
                    <a:p>
                      <a:endParaRPr lang="de-DE" dirty="0"/>
                    </a:p>
                  </a:txBody>
                  <a:tcPr anchor="ctr"/>
                </a:tc>
                <a:tc>
                  <a:txBody>
                    <a:bodyPr/>
                    <a:lstStyle/>
                    <a:p>
                      <a:endParaRPr lang="de-DE" dirty="0"/>
                    </a:p>
                  </a:txBody>
                  <a:tcPr anchor="ctr"/>
                </a:tc>
                <a:tc>
                  <a:txBody>
                    <a:bodyPr/>
                    <a:lstStyle/>
                    <a:p>
                      <a:endParaRPr lang="de-DE" dirty="0"/>
                    </a:p>
                  </a:txBody>
                  <a:tcPr/>
                </a:tc>
              </a:tr>
              <a:tr h="370840">
                <a:tc>
                  <a:txBody>
                    <a:bodyPr/>
                    <a:lstStyle/>
                    <a:p>
                      <a:r>
                        <a:rPr lang="de-DE" dirty="0" smtClean="0"/>
                        <a:t>Leistung</a:t>
                      </a:r>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r>
            </a:tbl>
          </a:graphicData>
        </a:graphic>
      </p:graphicFrame>
      <p:sp>
        <p:nvSpPr>
          <p:cNvPr id="4" name="Fußzeilenplatzhalter 3"/>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25672738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Parallel- und Reihenschaltung</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22159"/>
            <a:ext cx="8229600" cy="2682045"/>
          </a:xfrm>
        </p:spPr>
      </p:pic>
      <p:sp>
        <p:nvSpPr>
          <p:cNvPr id="5" name="Fußzeilenplatzhalter 4"/>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31498794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Parallel- und Reihenschaltung</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22159"/>
            <a:ext cx="8229600" cy="2682045"/>
          </a:xfrm>
        </p:spPr>
      </p:pic>
      <p:sp>
        <p:nvSpPr>
          <p:cNvPr id="5" name="Fußzeilenplatzhalter 4"/>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31498794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Parallel- und Reihenschaltung</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22159"/>
            <a:ext cx="8229600" cy="2682045"/>
          </a:xfrm>
        </p:spPr>
      </p:pic>
      <p:sp>
        <p:nvSpPr>
          <p:cNvPr id="5" name="Fußzeilenplatzhalter 4"/>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31498794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Parallel- und Reihenschaltung</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22159"/>
            <a:ext cx="8229600" cy="2682045"/>
          </a:xfrm>
        </p:spPr>
      </p:pic>
      <p:sp>
        <p:nvSpPr>
          <p:cNvPr id="5" name="Fußzeilenplatzhalter 4"/>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31498794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Parallel- und Reihenschaltung</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22159"/>
            <a:ext cx="8229600" cy="2682045"/>
          </a:xfrm>
        </p:spPr>
      </p:pic>
      <p:sp>
        <p:nvSpPr>
          <p:cNvPr id="5" name="Fußzeilenplatzhalter 4"/>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31498794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Parallel- und Reihenschaltung</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22159"/>
            <a:ext cx="8229600" cy="2682045"/>
          </a:xfrm>
        </p:spPr>
      </p:pic>
      <p:sp>
        <p:nvSpPr>
          <p:cNvPr id="5" name="Fußzeilenplatzhalter 4"/>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31498794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Parallel- und Reihenschaltung</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22159"/>
            <a:ext cx="8229600" cy="2682045"/>
          </a:xfrm>
        </p:spPr>
      </p:pic>
      <p:sp>
        <p:nvSpPr>
          <p:cNvPr id="5" name="Fußzeilenplatzhalter 4"/>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31498794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Parallel- und Reihenschaltung</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22159"/>
            <a:ext cx="8229600" cy="2682045"/>
          </a:xfrm>
        </p:spPr>
      </p:pic>
      <p:sp>
        <p:nvSpPr>
          <p:cNvPr id="5" name="Fußzeilenplatzhalter 4"/>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31498794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Parallel- und Reihenschaltung</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22159"/>
            <a:ext cx="8229600" cy="2682045"/>
          </a:xfrm>
        </p:spPr>
      </p:pic>
      <p:sp>
        <p:nvSpPr>
          <p:cNvPr id="5" name="Fußzeilenplatzhalter 4"/>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31498794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Parallel- und Reihenschaltung</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22159"/>
            <a:ext cx="8229600" cy="2682045"/>
          </a:xfrm>
        </p:spPr>
      </p:pic>
      <p:sp>
        <p:nvSpPr>
          <p:cNvPr id="5" name="Fußzeilenplatzhalter 4"/>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3149879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Grundbegriffe in der Elektronik</a:t>
            </a:r>
            <a:endParaRPr lang="de-DE"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3977788387"/>
              </p:ext>
            </p:extLst>
          </p:nvPr>
        </p:nvGraphicFramePr>
        <p:xfrm>
          <a:off x="467544" y="2636912"/>
          <a:ext cx="8229600" cy="19354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de-DE" dirty="0" smtClean="0"/>
                        <a:t>Name</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Einheit</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Formelzeichen</a:t>
                      </a:r>
                    </a:p>
                  </a:txBody>
                  <a:tcPr/>
                </a:tc>
                <a:tc>
                  <a:txBody>
                    <a:bodyPr/>
                    <a:lstStyle/>
                    <a:p>
                      <a:r>
                        <a:rPr lang="de-DE" dirty="0" smtClean="0"/>
                        <a:t>Formel</a:t>
                      </a:r>
                      <a:endParaRPr lang="de-DE" dirty="0"/>
                    </a:p>
                  </a:txBody>
                  <a:tcPr/>
                </a:tc>
              </a:tr>
              <a:tr h="370840">
                <a:tc>
                  <a:txBody>
                    <a:bodyPr/>
                    <a:lstStyle/>
                    <a:p>
                      <a:endParaRPr lang="de-DE" sz="300" dirty="0" smtClean="0"/>
                    </a:p>
                    <a:p>
                      <a:r>
                        <a:rPr lang="de-DE" dirty="0" smtClean="0"/>
                        <a:t>Strom</a:t>
                      </a:r>
                      <a:endParaRPr lang="de-DE" dirty="0"/>
                    </a:p>
                  </a:txBody>
                  <a:tcPr/>
                </a:tc>
                <a:tc>
                  <a:txBody>
                    <a:bodyPr/>
                    <a:lstStyle/>
                    <a:p>
                      <a:r>
                        <a:rPr lang="de-DE" sz="300" dirty="0" smtClean="0"/>
                        <a:t/>
                      </a:r>
                      <a:br>
                        <a:rPr lang="de-DE" sz="300" dirty="0" smtClean="0"/>
                      </a:br>
                      <a:r>
                        <a:rPr lang="de-DE" dirty="0" smtClean="0"/>
                        <a:t>A (</a:t>
                      </a:r>
                      <a:r>
                        <a:rPr lang="de-DE" dirty="0" err="1" smtClean="0"/>
                        <a:t>Ampère</a:t>
                      </a:r>
                      <a:r>
                        <a:rPr lang="de-DE" dirty="0" smtClean="0"/>
                        <a:t>)</a:t>
                      </a:r>
                      <a:endParaRPr lang="de-DE" dirty="0"/>
                    </a:p>
                  </a:txBody>
                  <a:tcPr/>
                </a:tc>
                <a:tc>
                  <a:txBody>
                    <a:bodyPr/>
                    <a:lstStyle/>
                    <a:p>
                      <a:endParaRPr lang="de-DE" sz="300" dirty="0" smtClean="0"/>
                    </a:p>
                  </a:txBody>
                  <a:tcPr/>
                </a:tc>
                <a:tc>
                  <a:txBody>
                    <a:bodyPr/>
                    <a:lstStyle/>
                    <a:p>
                      <a:endParaRPr lang="de-DE" dirty="0"/>
                    </a:p>
                  </a:txBody>
                  <a:tcPr/>
                </a:tc>
              </a:tr>
              <a:tr h="370840">
                <a:tc>
                  <a:txBody>
                    <a:bodyPr/>
                    <a:lstStyle/>
                    <a:p>
                      <a:r>
                        <a:rPr lang="de-DE" dirty="0" smtClean="0"/>
                        <a:t>Spannung</a:t>
                      </a:r>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r>
              <a:tr h="370840">
                <a:tc>
                  <a:txBody>
                    <a:bodyPr/>
                    <a:lstStyle/>
                    <a:p>
                      <a:endParaRPr lang="de-DE" sz="300" dirty="0" smtClean="0"/>
                    </a:p>
                    <a:p>
                      <a:r>
                        <a:rPr lang="de-DE" dirty="0" smtClean="0"/>
                        <a:t>Widerstand</a:t>
                      </a:r>
                      <a:endParaRPr lang="de-DE" dirty="0"/>
                    </a:p>
                  </a:txBody>
                  <a:tcPr/>
                </a:tc>
                <a:tc>
                  <a:txBody>
                    <a:bodyPr/>
                    <a:lstStyle/>
                    <a:p>
                      <a:endParaRPr lang="de-DE" dirty="0"/>
                    </a:p>
                  </a:txBody>
                  <a:tcPr anchor="ctr"/>
                </a:tc>
                <a:tc>
                  <a:txBody>
                    <a:bodyPr/>
                    <a:lstStyle/>
                    <a:p>
                      <a:endParaRPr lang="de-DE" dirty="0"/>
                    </a:p>
                  </a:txBody>
                  <a:tcPr anchor="ctr"/>
                </a:tc>
                <a:tc>
                  <a:txBody>
                    <a:bodyPr/>
                    <a:lstStyle/>
                    <a:p>
                      <a:endParaRPr lang="de-DE" dirty="0"/>
                    </a:p>
                  </a:txBody>
                  <a:tcPr/>
                </a:tc>
              </a:tr>
              <a:tr h="370840">
                <a:tc>
                  <a:txBody>
                    <a:bodyPr/>
                    <a:lstStyle/>
                    <a:p>
                      <a:r>
                        <a:rPr lang="de-DE" dirty="0" smtClean="0"/>
                        <a:t>Leistung</a:t>
                      </a:r>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r>
            </a:tbl>
          </a:graphicData>
        </a:graphic>
      </p:graphicFrame>
      <p:sp>
        <p:nvSpPr>
          <p:cNvPr id="4" name="Fußzeilenplatzhalter 3"/>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20106174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Parallel- und Reihenschaltung</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22159"/>
            <a:ext cx="8229600" cy="2682045"/>
          </a:xfrm>
        </p:spPr>
      </p:pic>
      <p:sp>
        <p:nvSpPr>
          <p:cNvPr id="5" name="Fußzeilenplatzhalter 4"/>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31498794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Parallel- und Reihenschaltung</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22159"/>
            <a:ext cx="8229600" cy="2682045"/>
          </a:xfrm>
        </p:spPr>
      </p:pic>
      <p:sp>
        <p:nvSpPr>
          <p:cNvPr id="5" name="Fußzeilenplatzhalter 4"/>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31498794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Parallel- und Reihenschaltung</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22159"/>
            <a:ext cx="8229600" cy="2682045"/>
          </a:xfrm>
        </p:spPr>
      </p:pic>
      <p:sp>
        <p:nvSpPr>
          <p:cNvPr id="5" name="Fußzeilenplatzhalter 4"/>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31498794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Parallel- und Reihenschaltung</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268760"/>
            <a:ext cx="8229600" cy="2682045"/>
          </a:xfrm>
        </p:spPr>
      </p:pic>
      <p:sp>
        <p:nvSpPr>
          <p:cNvPr id="6" name="Fußzeilenplatzhalter 5"/>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37263415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Parallel- und Reihenschaltung</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268760"/>
            <a:ext cx="8229600" cy="2682045"/>
          </a:xfrm>
        </p:spPr>
      </p:pic>
      <p:sp>
        <p:nvSpPr>
          <p:cNvPr id="3" name="Textfeld 2"/>
          <p:cNvSpPr txBox="1"/>
          <p:nvPr/>
        </p:nvSpPr>
        <p:spPr>
          <a:xfrm>
            <a:off x="683568" y="4543310"/>
            <a:ext cx="3889013" cy="830997"/>
          </a:xfrm>
          <a:prstGeom prst="rect">
            <a:avLst/>
          </a:prstGeom>
          <a:noFill/>
        </p:spPr>
        <p:txBody>
          <a:bodyPr wrap="none" rtlCol="0">
            <a:spAutoFit/>
          </a:bodyPr>
          <a:lstStyle/>
          <a:p>
            <a:r>
              <a:rPr lang="de-DE" sz="2400" dirty="0" smtClean="0"/>
              <a:t>In einer Parallelschaltung teilt</a:t>
            </a:r>
          </a:p>
          <a:p>
            <a:r>
              <a:rPr lang="de-DE" sz="2400" dirty="0" smtClean="0"/>
              <a:t>sich der Strom I auf. </a:t>
            </a:r>
            <a:endParaRPr lang="de-DE" sz="2400" dirty="0"/>
          </a:p>
        </p:txBody>
      </p:sp>
      <p:sp>
        <p:nvSpPr>
          <p:cNvPr id="6" name="Fußzeilenplatzhalter 5"/>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14388214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Parallel- und Reihenschaltung</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268760"/>
            <a:ext cx="8229600" cy="2682045"/>
          </a:xfrm>
        </p:spPr>
      </p:pic>
      <p:sp>
        <p:nvSpPr>
          <p:cNvPr id="3" name="Textfeld 2"/>
          <p:cNvSpPr txBox="1"/>
          <p:nvPr/>
        </p:nvSpPr>
        <p:spPr>
          <a:xfrm>
            <a:off x="683568" y="4543310"/>
            <a:ext cx="3889013" cy="830997"/>
          </a:xfrm>
          <a:prstGeom prst="rect">
            <a:avLst/>
          </a:prstGeom>
          <a:noFill/>
        </p:spPr>
        <p:txBody>
          <a:bodyPr wrap="none" rtlCol="0">
            <a:spAutoFit/>
          </a:bodyPr>
          <a:lstStyle/>
          <a:p>
            <a:r>
              <a:rPr lang="de-DE" sz="2400" dirty="0" smtClean="0"/>
              <a:t>In einer Parallelschaltung teilt</a:t>
            </a:r>
          </a:p>
          <a:p>
            <a:r>
              <a:rPr lang="de-DE" sz="2400" dirty="0" smtClean="0"/>
              <a:t>sich der Strom I auf. </a:t>
            </a:r>
            <a:endParaRPr lang="de-DE" sz="2400" dirty="0"/>
          </a:p>
        </p:txBody>
      </p:sp>
      <p:sp>
        <p:nvSpPr>
          <p:cNvPr id="5" name="Textfeld 4"/>
          <p:cNvSpPr txBox="1"/>
          <p:nvPr/>
        </p:nvSpPr>
        <p:spPr>
          <a:xfrm>
            <a:off x="5076056" y="4540257"/>
            <a:ext cx="3838808" cy="830997"/>
          </a:xfrm>
          <a:prstGeom prst="rect">
            <a:avLst/>
          </a:prstGeom>
          <a:noFill/>
        </p:spPr>
        <p:txBody>
          <a:bodyPr wrap="none" rtlCol="0">
            <a:spAutoFit/>
          </a:bodyPr>
          <a:lstStyle/>
          <a:p>
            <a:r>
              <a:rPr lang="de-DE" sz="2400" dirty="0" smtClean="0"/>
              <a:t>In einer Reihenschaltung teilt</a:t>
            </a:r>
          </a:p>
          <a:p>
            <a:r>
              <a:rPr lang="de-DE" sz="2400" dirty="0" smtClean="0"/>
              <a:t>sich die Spannung U auf. </a:t>
            </a:r>
            <a:endParaRPr lang="de-DE" sz="2400" dirty="0"/>
          </a:p>
        </p:txBody>
      </p:sp>
      <p:sp>
        <p:nvSpPr>
          <p:cNvPr id="6" name="Fußzeilenplatzhalter 5"/>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30166956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Parallel- und Reihenschaltung</a:t>
            </a:r>
            <a:endParaRPr lang="de-DE"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268760"/>
            <a:ext cx="8229600" cy="2682045"/>
          </a:xfrm>
        </p:spPr>
      </p:pic>
      <p:sp>
        <p:nvSpPr>
          <p:cNvPr id="6" name="Textfeld 5"/>
          <p:cNvSpPr txBox="1"/>
          <p:nvPr/>
        </p:nvSpPr>
        <p:spPr>
          <a:xfrm>
            <a:off x="780619" y="4293096"/>
            <a:ext cx="8054641" cy="1200329"/>
          </a:xfrm>
          <a:prstGeom prst="rect">
            <a:avLst/>
          </a:prstGeom>
          <a:noFill/>
        </p:spPr>
        <p:txBody>
          <a:bodyPr wrap="none" rtlCol="0">
            <a:spAutoFit/>
          </a:bodyPr>
          <a:lstStyle/>
          <a:p>
            <a:r>
              <a:rPr lang="de-DE" sz="2400" dirty="0" smtClean="0"/>
              <a:t>Weil in der Reihenschaltung an jeder Glühlampe nur die Hälfte </a:t>
            </a:r>
          </a:p>
          <a:p>
            <a:r>
              <a:rPr lang="de-DE" sz="2400" dirty="0" smtClean="0"/>
              <a:t>der Gesamtspannung anliegt, leuchten diese Glühlampen </a:t>
            </a:r>
          </a:p>
          <a:p>
            <a:r>
              <a:rPr lang="de-DE" sz="2400" dirty="0" smtClean="0"/>
              <a:t>nicht so hell, wie bei der Parallelschaltung.</a:t>
            </a:r>
            <a:endParaRPr lang="de-DE" sz="2400" dirty="0"/>
          </a:p>
        </p:txBody>
      </p:sp>
      <p:sp>
        <p:nvSpPr>
          <p:cNvPr id="7" name="Fußzeilenplatzhalter 6"/>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25941345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Reihenschaltung von Widerständen</a:t>
            </a:r>
            <a:endParaRPr lang="de-DE" dirty="0"/>
          </a:p>
        </p:txBody>
      </p:sp>
      <p:sp>
        <p:nvSpPr>
          <p:cNvPr id="3" name="Inhaltsplatzhalter 2"/>
          <p:cNvSpPr>
            <a:spLocks noGrp="1"/>
          </p:cNvSpPr>
          <p:nvPr>
            <p:ph idx="1"/>
          </p:nvPr>
        </p:nvSpPr>
        <p:spPr/>
        <p:txBody>
          <a:bodyPr/>
          <a:lstStyle/>
          <a:p>
            <a:pPr marL="0" indent="0">
              <a:buNone/>
            </a:pPr>
            <a:r>
              <a:rPr lang="de-DE" dirty="0" smtClean="0"/>
              <a:t>Werden Widerstände in Reihe geschaltet, addieren sich die Einzelwerte zum Gesamtwiderstand.</a:t>
            </a:r>
          </a:p>
          <a:p>
            <a:pPr marL="0" indent="0">
              <a:buNone/>
            </a:pPr>
            <a:endParaRPr lang="de-DE" dirty="0" smtClean="0"/>
          </a:p>
          <a:p>
            <a:endParaRPr lang="de-DE" dirty="0"/>
          </a:p>
          <a:p>
            <a:endParaRPr lang="de-DE" dirty="0" smtClean="0"/>
          </a:p>
          <a:p>
            <a:pPr marL="0" indent="0">
              <a:buNone/>
            </a:pPr>
            <a:r>
              <a:rPr lang="de-DE" dirty="0" smtClean="0"/>
              <a:t>                       </a:t>
            </a:r>
            <a:endParaRPr lang="de-DE" dirty="0"/>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97" y="3212976"/>
            <a:ext cx="7926606" cy="2985180"/>
          </a:xfrm>
          <a:prstGeom prst="rect">
            <a:avLst/>
          </a:prstGeom>
        </p:spPr>
      </p:pic>
    </p:spTree>
    <p:extLst>
      <p:ext uri="{BB962C8B-B14F-4D97-AF65-F5344CB8AC3E}">
        <p14:creationId xmlns:p14="http://schemas.microsoft.com/office/powerpoint/2010/main" val="12596668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Reihenschaltung von Widerständen</a:t>
            </a:r>
            <a:endParaRPr lang="de-DE" dirty="0"/>
          </a:p>
        </p:txBody>
      </p:sp>
      <p:sp>
        <p:nvSpPr>
          <p:cNvPr id="3" name="Inhaltsplatzhalter 2"/>
          <p:cNvSpPr>
            <a:spLocks noGrp="1"/>
          </p:cNvSpPr>
          <p:nvPr>
            <p:ph idx="1"/>
          </p:nvPr>
        </p:nvSpPr>
        <p:spPr/>
        <p:txBody>
          <a:bodyPr/>
          <a:lstStyle/>
          <a:p>
            <a:pPr marL="0" indent="0">
              <a:buNone/>
            </a:pPr>
            <a:r>
              <a:rPr lang="de-DE" dirty="0" smtClean="0"/>
              <a:t>Werden Widerstände in Reihe geschaltet, addieren sich die Einzelwerte zum Gesamtwiderstand.</a:t>
            </a:r>
          </a:p>
          <a:p>
            <a:pPr marL="0" indent="0">
              <a:buNone/>
            </a:pPr>
            <a:endParaRPr lang="de-DE" dirty="0" smtClean="0"/>
          </a:p>
          <a:p>
            <a:endParaRPr lang="de-DE" dirty="0"/>
          </a:p>
          <a:p>
            <a:endParaRPr lang="de-DE" dirty="0" smtClean="0"/>
          </a:p>
          <a:p>
            <a:pPr marL="0" indent="0">
              <a:buNone/>
            </a:pPr>
            <a:r>
              <a:rPr lang="de-DE" dirty="0" smtClean="0"/>
              <a:t>                       </a:t>
            </a:r>
            <a:endParaRPr lang="de-DE" dirty="0"/>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97" y="3212976"/>
            <a:ext cx="7926606" cy="2985180"/>
          </a:xfrm>
          <a:prstGeom prst="rect">
            <a:avLst/>
          </a:prstGeom>
        </p:spPr>
      </p:pic>
    </p:spTree>
    <p:extLst>
      <p:ext uri="{BB962C8B-B14F-4D97-AF65-F5344CB8AC3E}">
        <p14:creationId xmlns:p14="http://schemas.microsoft.com/office/powerpoint/2010/main" val="37813465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lnSpcReduction="10000"/>
          </a:bodyPr>
          <a:lstStyle/>
          <a:p>
            <a:pPr marL="0" indent="0">
              <a:buNone/>
            </a:pPr>
            <a:r>
              <a:rPr lang="de-DE" dirty="0" smtClean="0"/>
              <a:t>Aufgabe: Berechne die Stromstärke in dieser Schaltung!</a:t>
            </a:r>
          </a:p>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pPr marL="0" indent="0">
              <a:buNone/>
            </a:pPr>
            <a:r>
              <a:rPr lang="de-DE" dirty="0" smtClean="0"/>
              <a:t> </a:t>
            </a:r>
            <a:r>
              <a:rPr lang="de-DE" dirty="0" smtClean="0">
                <a:sym typeface="Wingdings" panose="05000000000000000000" pitchFamily="2" charset="2"/>
              </a:rPr>
              <a:t>   </a:t>
            </a:r>
            <a:endParaRPr lang="de-DE" dirty="0" smtClean="0"/>
          </a:p>
          <a:p>
            <a:pPr marL="0" indent="0">
              <a:buNone/>
            </a:pPr>
            <a:endParaRPr lang="de-DE" dirty="0"/>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97" y="2636912"/>
            <a:ext cx="7926606" cy="2985180"/>
          </a:xfrm>
          <a:prstGeom prst="rect">
            <a:avLst/>
          </a:prstGeom>
        </p:spPr>
      </p:pic>
    </p:spTree>
    <p:extLst>
      <p:ext uri="{BB962C8B-B14F-4D97-AF65-F5344CB8AC3E}">
        <p14:creationId xmlns:p14="http://schemas.microsoft.com/office/powerpoint/2010/main" val="301584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Grundbegriffe in der Elektronik</a:t>
            </a:r>
            <a:endParaRPr lang="de-DE" dirty="0"/>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3599464287"/>
              </p:ext>
            </p:extLst>
          </p:nvPr>
        </p:nvGraphicFramePr>
        <p:xfrm>
          <a:off x="467544" y="2636912"/>
          <a:ext cx="8229600" cy="19354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de-DE" dirty="0" smtClean="0"/>
                        <a:t>Name</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Einheit</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Formelzeichen</a:t>
                      </a:r>
                    </a:p>
                  </a:txBody>
                  <a:tcPr/>
                </a:tc>
                <a:tc>
                  <a:txBody>
                    <a:bodyPr/>
                    <a:lstStyle/>
                    <a:p>
                      <a:r>
                        <a:rPr lang="de-DE" dirty="0" smtClean="0"/>
                        <a:t>Formel</a:t>
                      </a:r>
                      <a:endParaRPr lang="de-DE" dirty="0"/>
                    </a:p>
                  </a:txBody>
                  <a:tcPr/>
                </a:tc>
              </a:tr>
              <a:tr h="370840">
                <a:tc>
                  <a:txBody>
                    <a:bodyPr/>
                    <a:lstStyle/>
                    <a:p>
                      <a:endParaRPr lang="de-DE" sz="300" dirty="0" smtClean="0"/>
                    </a:p>
                    <a:p>
                      <a:r>
                        <a:rPr lang="de-DE" dirty="0" smtClean="0"/>
                        <a:t>Strom</a:t>
                      </a:r>
                      <a:endParaRPr lang="de-DE" dirty="0"/>
                    </a:p>
                  </a:txBody>
                  <a:tcPr/>
                </a:tc>
                <a:tc>
                  <a:txBody>
                    <a:bodyPr/>
                    <a:lstStyle/>
                    <a:p>
                      <a:r>
                        <a:rPr lang="de-DE" sz="300" dirty="0" smtClean="0"/>
                        <a:t/>
                      </a:r>
                      <a:br>
                        <a:rPr lang="de-DE" sz="300" dirty="0" smtClean="0"/>
                      </a:br>
                      <a:r>
                        <a:rPr lang="de-DE" dirty="0" smtClean="0"/>
                        <a:t>A (</a:t>
                      </a:r>
                      <a:r>
                        <a:rPr lang="de-DE" dirty="0" err="1" smtClean="0"/>
                        <a:t>Ampère</a:t>
                      </a:r>
                      <a:r>
                        <a:rPr lang="de-DE" dirty="0" smtClean="0"/>
                        <a:t>)</a:t>
                      </a:r>
                      <a:endParaRPr lang="de-DE" dirty="0"/>
                    </a:p>
                  </a:txBody>
                  <a:tcPr/>
                </a:tc>
                <a:tc>
                  <a:txBody>
                    <a:bodyPr/>
                    <a:lstStyle/>
                    <a:p>
                      <a:endParaRPr lang="de-DE" sz="300" dirty="0" smtClean="0"/>
                    </a:p>
                    <a:p>
                      <a:r>
                        <a:rPr lang="de-DE" dirty="0" smtClean="0"/>
                        <a:t>I</a:t>
                      </a:r>
                      <a:endParaRPr lang="de-DE" dirty="0"/>
                    </a:p>
                  </a:txBody>
                  <a:tcPr/>
                </a:tc>
                <a:tc>
                  <a:txBody>
                    <a:bodyPr/>
                    <a:lstStyle/>
                    <a:p>
                      <a:endParaRPr lang="de-DE" dirty="0"/>
                    </a:p>
                  </a:txBody>
                  <a:tcPr/>
                </a:tc>
              </a:tr>
              <a:tr h="370840">
                <a:tc>
                  <a:txBody>
                    <a:bodyPr/>
                    <a:lstStyle/>
                    <a:p>
                      <a:r>
                        <a:rPr lang="de-DE" dirty="0" smtClean="0"/>
                        <a:t>Spannung</a:t>
                      </a:r>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r>
              <a:tr h="370840">
                <a:tc>
                  <a:txBody>
                    <a:bodyPr/>
                    <a:lstStyle/>
                    <a:p>
                      <a:endParaRPr lang="de-DE" sz="300" dirty="0" smtClean="0"/>
                    </a:p>
                    <a:p>
                      <a:r>
                        <a:rPr lang="de-DE" dirty="0" smtClean="0"/>
                        <a:t>Widerstand</a:t>
                      </a:r>
                      <a:endParaRPr lang="de-DE" dirty="0"/>
                    </a:p>
                  </a:txBody>
                  <a:tcPr/>
                </a:tc>
                <a:tc>
                  <a:txBody>
                    <a:bodyPr/>
                    <a:lstStyle/>
                    <a:p>
                      <a:endParaRPr lang="de-DE" dirty="0"/>
                    </a:p>
                  </a:txBody>
                  <a:tcPr anchor="ctr"/>
                </a:tc>
                <a:tc>
                  <a:txBody>
                    <a:bodyPr/>
                    <a:lstStyle/>
                    <a:p>
                      <a:endParaRPr lang="de-DE" dirty="0"/>
                    </a:p>
                  </a:txBody>
                  <a:tcPr anchor="ctr"/>
                </a:tc>
                <a:tc>
                  <a:txBody>
                    <a:bodyPr/>
                    <a:lstStyle/>
                    <a:p>
                      <a:endParaRPr lang="de-DE" dirty="0"/>
                    </a:p>
                  </a:txBody>
                  <a:tcPr/>
                </a:tc>
              </a:tr>
              <a:tr h="370840">
                <a:tc>
                  <a:txBody>
                    <a:bodyPr/>
                    <a:lstStyle/>
                    <a:p>
                      <a:r>
                        <a:rPr lang="de-DE" dirty="0" smtClean="0"/>
                        <a:t>Leistung</a:t>
                      </a:r>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r>
            </a:tbl>
          </a:graphicData>
        </a:graphic>
      </p:graphicFrame>
      <p:sp>
        <p:nvSpPr>
          <p:cNvPr id="4" name="Fußzeilenplatzhalter 3"/>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19236224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lnSpcReduction="10000"/>
          </a:bodyPr>
          <a:lstStyle/>
          <a:p>
            <a:pPr marL="0" indent="0">
              <a:buNone/>
            </a:pPr>
            <a:r>
              <a:rPr lang="de-DE" dirty="0" smtClean="0"/>
              <a:t>Aufgabe: Berechne die Stromstärke in dieser Schaltung!</a:t>
            </a:r>
          </a:p>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pPr marL="0" indent="0">
              <a:buNone/>
            </a:pPr>
            <a:r>
              <a:rPr lang="de-DE" dirty="0" smtClean="0"/>
              <a:t>I = U:R </a:t>
            </a:r>
            <a:r>
              <a:rPr lang="de-DE" dirty="0" smtClean="0">
                <a:sym typeface="Wingdings" panose="05000000000000000000" pitchFamily="2" charset="2"/>
              </a:rPr>
              <a:t>   </a:t>
            </a:r>
            <a:endParaRPr lang="de-DE" dirty="0" smtClean="0"/>
          </a:p>
          <a:p>
            <a:pPr marL="0" indent="0">
              <a:buNone/>
            </a:pPr>
            <a:endParaRPr lang="de-DE" dirty="0"/>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97" y="2636912"/>
            <a:ext cx="7926606" cy="2985180"/>
          </a:xfrm>
          <a:prstGeom prst="rect">
            <a:avLst/>
          </a:prstGeom>
        </p:spPr>
      </p:pic>
    </p:spTree>
    <p:extLst>
      <p:ext uri="{BB962C8B-B14F-4D97-AF65-F5344CB8AC3E}">
        <p14:creationId xmlns:p14="http://schemas.microsoft.com/office/powerpoint/2010/main" val="13702686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lnSpcReduction="10000"/>
          </a:bodyPr>
          <a:lstStyle/>
          <a:p>
            <a:pPr marL="0" indent="0">
              <a:buNone/>
            </a:pPr>
            <a:r>
              <a:rPr lang="de-DE" dirty="0" smtClean="0"/>
              <a:t>Aufgabe: Berechne die Stromstärke in dieser Schaltung!</a:t>
            </a:r>
          </a:p>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pPr marL="0" indent="0">
              <a:buNone/>
            </a:pPr>
            <a:r>
              <a:rPr lang="de-DE" dirty="0" smtClean="0"/>
              <a:t>I = U:R </a:t>
            </a:r>
            <a:r>
              <a:rPr lang="de-DE" dirty="0" smtClean="0">
                <a:sym typeface="Wingdings" panose="05000000000000000000" pitchFamily="2" charset="2"/>
              </a:rPr>
              <a:t>   </a:t>
            </a:r>
            <a:endParaRPr lang="de-DE" dirty="0" smtClean="0"/>
          </a:p>
          <a:p>
            <a:pPr marL="0" indent="0">
              <a:buNone/>
            </a:pPr>
            <a:endParaRPr lang="de-DE" dirty="0"/>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97" y="2636912"/>
            <a:ext cx="7926606" cy="2985180"/>
          </a:xfrm>
          <a:prstGeom prst="rect">
            <a:avLst/>
          </a:prstGeom>
        </p:spPr>
      </p:pic>
    </p:spTree>
    <p:extLst>
      <p:ext uri="{BB962C8B-B14F-4D97-AF65-F5344CB8AC3E}">
        <p14:creationId xmlns:p14="http://schemas.microsoft.com/office/powerpoint/2010/main" val="23350952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lnSpcReduction="10000"/>
          </a:bodyPr>
          <a:lstStyle/>
          <a:p>
            <a:pPr marL="0" indent="0">
              <a:buNone/>
            </a:pPr>
            <a:r>
              <a:rPr lang="de-DE" dirty="0" smtClean="0"/>
              <a:t>Aufgabe: Berechne die Stromstärke in dieser Schaltung!</a:t>
            </a:r>
          </a:p>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pPr marL="0" indent="0">
              <a:buNone/>
            </a:pPr>
            <a:r>
              <a:rPr lang="de-DE" dirty="0" smtClean="0"/>
              <a:t>I = U:R </a:t>
            </a:r>
            <a:r>
              <a:rPr lang="de-DE" dirty="0" smtClean="0">
                <a:sym typeface="Wingdings" panose="05000000000000000000" pitchFamily="2" charset="2"/>
              </a:rPr>
              <a:t> I = 5V : 2130 </a:t>
            </a:r>
            <a:r>
              <a:rPr lang="el-GR" dirty="0" smtClean="0">
                <a:sym typeface="Wingdings" panose="05000000000000000000" pitchFamily="2" charset="2"/>
              </a:rPr>
              <a:t>Ω</a:t>
            </a:r>
            <a:r>
              <a:rPr lang="de-DE" dirty="0" smtClean="0">
                <a:sym typeface="Wingdings" panose="05000000000000000000" pitchFamily="2" charset="2"/>
              </a:rPr>
              <a:t> =  </a:t>
            </a:r>
            <a:endParaRPr lang="de-DE" dirty="0" smtClean="0"/>
          </a:p>
          <a:p>
            <a:pPr marL="0" indent="0">
              <a:buNone/>
            </a:pPr>
            <a:endParaRPr lang="de-DE" dirty="0"/>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97" y="2636912"/>
            <a:ext cx="7926606" cy="2985180"/>
          </a:xfrm>
          <a:prstGeom prst="rect">
            <a:avLst/>
          </a:prstGeom>
        </p:spPr>
      </p:pic>
    </p:spTree>
    <p:extLst>
      <p:ext uri="{BB962C8B-B14F-4D97-AF65-F5344CB8AC3E}">
        <p14:creationId xmlns:p14="http://schemas.microsoft.com/office/powerpoint/2010/main" val="24850713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lnSpcReduction="10000"/>
          </a:bodyPr>
          <a:lstStyle/>
          <a:p>
            <a:pPr marL="0" indent="0">
              <a:buNone/>
            </a:pPr>
            <a:r>
              <a:rPr lang="de-DE" dirty="0" smtClean="0"/>
              <a:t>Aufgabe: Berechne die Stromstärke in dieser Schaltung!</a:t>
            </a:r>
          </a:p>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pPr marL="0" indent="0">
              <a:buNone/>
            </a:pPr>
            <a:r>
              <a:rPr lang="de-DE" dirty="0" smtClean="0"/>
              <a:t>I = U:R </a:t>
            </a:r>
            <a:r>
              <a:rPr lang="de-DE" dirty="0" smtClean="0">
                <a:sym typeface="Wingdings" panose="05000000000000000000" pitchFamily="2" charset="2"/>
              </a:rPr>
              <a:t> I = 5V : 2130 </a:t>
            </a:r>
            <a:r>
              <a:rPr lang="el-GR" dirty="0" smtClean="0">
                <a:sym typeface="Wingdings" panose="05000000000000000000" pitchFamily="2" charset="2"/>
              </a:rPr>
              <a:t>Ω</a:t>
            </a:r>
            <a:r>
              <a:rPr lang="de-DE" dirty="0" smtClean="0">
                <a:sym typeface="Wingdings" panose="05000000000000000000" pitchFamily="2" charset="2"/>
              </a:rPr>
              <a:t> = 0,00234 A = </a:t>
            </a:r>
            <a:endParaRPr lang="de-DE" dirty="0" smtClean="0"/>
          </a:p>
          <a:p>
            <a:pPr marL="0" indent="0">
              <a:buNone/>
            </a:pPr>
            <a:endParaRPr lang="de-DE" dirty="0"/>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97" y="2636912"/>
            <a:ext cx="7926606" cy="2985180"/>
          </a:xfrm>
          <a:prstGeom prst="rect">
            <a:avLst/>
          </a:prstGeom>
        </p:spPr>
      </p:pic>
    </p:spTree>
    <p:extLst>
      <p:ext uri="{BB962C8B-B14F-4D97-AF65-F5344CB8AC3E}">
        <p14:creationId xmlns:p14="http://schemas.microsoft.com/office/powerpoint/2010/main" val="2121450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lnSpcReduction="10000"/>
          </a:bodyPr>
          <a:lstStyle/>
          <a:p>
            <a:pPr marL="0" indent="0">
              <a:buNone/>
            </a:pPr>
            <a:r>
              <a:rPr lang="de-DE" dirty="0" smtClean="0"/>
              <a:t>Aufgabe: Berechne die Stromstärke in dieser Schaltung!</a:t>
            </a:r>
          </a:p>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pPr marL="0" indent="0">
              <a:buNone/>
            </a:pPr>
            <a:r>
              <a:rPr lang="de-DE" dirty="0" smtClean="0"/>
              <a:t>I = U:R </a:t>
            </a:r>
            <a:r>
              <a:rPr lang="de-DE" dirty="0" smtClean="0">
                <a:sym typeface="Wingdings" panose="05000000000000000000" pitchFamily="2" charset="2"/>
              </a:rPr>
              <a:t> I = 5V : 2130 </a:t>
            </a:r>
            <a:r>
              <a:rPr lang="el-GR" dirty="0" smtClean="0">
                <a:sym typeface="Wingdings" panose="05000000000000000000" pitchFamily="2" charset="2"/>
              </a:rPr>
              <a:t>Ω</a:t>
            </a:r>
            <a:r>
              <a:rPr lang="de-DE" dirty="0" smtClean="0">
                <a:sym typeface="Wingdings" panose="05000000000000000000" pitchFamily="2" charset="2"/>
              </a:rPr>
              <a:t> = 0,00234 A = </a:t>
            </a:r>
            <a:r>
              <a:rPr lang="de-DE" b="1" dirty="0" smtClean="0">
                <a:solidFill>
                  <a:srgbClr val="FF0000"/>
                </a:solidFill>
                <a:sym typeface="Wingdings" panose="05000000000000000000" pitchFamily="2" charset="2"/>
              </a:rPr>
              <a:t>2,34 mA</a:t>
            </a:r>
            <a:endParaRPr lang="de-DE" b="1" dirty="0" smtClean="0">
              <a:solidFill>
                <a:srgbClr val="FF0000"/>
              </a:solidFill>
            </a:endParaRPr>
          </a:p>
          <a:p>
            <a:pPr marL="0" indent="0">
              <a:buNone/>
            </a:pPr>
            <a:endParaRPr lang="de-DE" dirty="0"/>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97" y="2636912"/>
            <a:ext cx="7926606" cy="2985180"/>
          </a:xfrm>
          <a:prstGeom prst="rect">
            <a:avLst/>
          </a:prstGeom>
        </p:spPr>
      </p:pic>
    </p:spTree>
    <p:extLst>
      <p:ext uri="{BB962C8B-B14F-4D97-AF65-F5344CB8AC3E}">
        <p14:creationId xmlns:p14="http://schemas.microsoft.com/office/powerpoint/2010/main" val="24891840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Aufgabe: Berechne den Spannungsabfall an den Widerständen R1 und R2.</a:t>
            </a:r>
          </a:p>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r>
              <a:rPr lang="de-DE" sz="2800" dirty="0" smtClean="0"/>
              <a:t> </a:t>
            </a:r>
            <a:endParaRPr lang="de-DE" sz="2800" dirty="0" smtClean="0">
              <a:sym typeface="Wingdings" panose="05000000000000000000" pitchFamily="2" charset="2"/>
            </a:endParaRPr>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97" y="2636912"/>
            <a:ext cx="7926606" cy="2985180"/>
          </a:xfrm>
          <a:prstGeom prst="rect">
            <a:avLst/>
          </a:prstGeom>
        </p:spPr>
      </p:pic>
    </p:spTree>
    <p:extLst>
      <p:ext uri="{BB962C8B-B14F-4D97-AF65-F5344CB8AC3E}">
        <p14:creationId xmlns:p14="http://schemas.microsoft.com/office/powerpoint/2010/main" val="25707089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Aufgabe: Berechne den Spannungsabfall an den Widerständen R1 und R2.</a:t>
            </a:r>
          </a:p>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r>
              <a:rPr lang="de-DE" sz="2800" dirty="0" smtClean="0"/>
              <a:t>U</a:t>
            </a:r>
            <a:r>
              <a:rPr lang="de-DE" sz="2800" baseline="-25000" dirty="0" smtClean="0"/>
              <a:t>1</a:t>
            </a:r>
            <a:r>
              <a:rPr lang="de-DE" sz="2800" dirty="0" smtClean="0"/>
              <a:t> = R</a:t>
            </a:r>
            <a:r>
              <a:rPr lang="de-DE" sz="2800" baseline="-25000" dirty="0" smtClean="0"/>
              <a:t>1</a:t>
            </a:r>
            <a:r>
              <a:rPr lang="de-DE" sz="2800" dirty="0" smtClean="0"/>
              <a:t> * I </a:t>
            </a:r>
            <a:endParaRPr lang="de-DE" sz="2800" dirty="0" smtClean="0">
              <a:sym typeface="Wingdings" panose="05000000000000000000" pitchFamily="2" charset="2"/>
            </a:endParaRPr>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97" y="2636912"/>
            <a:ext cx="7926606" cy="2985180"/>
          </a:xfrm>
          <a:prstGeom prst="rect">
            <a:avLst/>
          </a:prstGeom>
        </p:spPr>
      </p:pic>
    </p:spTree>
    <p:extLst>
      <p:ext uri="{BB962C8B-B14F-4D97-AF65-F5344CB8AC3E}">
        <p14:creationId xmlns:p14="http://schemas.microsoft.com/office/powerpoint/2010/main" val="14071867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Aufgabe: Berechne den Spannungsabfall an den Widerständen R1 und R2.</a:t>
            </a:r>
          </a:p>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r>
              <a:rPr lang="de-DE" sz="2800" dirty="0" smtClean="0"/>
              <a:t>U</a:t>
            </a:r>
            <a:r>
              <a:rPr lang="de-DE" sz="2800" baseline="-25000" dirty="0" smtClean="0"/>
              <a:t>1</a:t>
            </a:r>
            <a:r>
              <a:rPr lang="de-DE" sz="2800" dirty="0" smtClean="0"/>
              <a:t> = R</a:t>
            </a:r>
            <a:r>
              <a:rPr lang="de-DE" sz="2800" baseline="-25000" dirty="0" smtClean="0"/>
              <a:t>1</a:t>
            </a:r>
            <a:r>
              <a:rPr lang="de-DE" sz="2800" dirty="0" smtClean="0"/>
              <a:t> * I </a:t>
            </a:r>
            <a:r>
              <a:rPr lang="de-DE" sz="2800" dirty="0" smtClean="0">
                <a:sym typeface="Wingdings" panose="05000000000000000000" pitchFamily="2" charset="2"/>
              </a:rPr>
              <a:t> </a:t>
            </a:r>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97" y="2636912"/>
            <a:ext cx="7926606" cy="2985180"/>
          </a:xfrm>
          <a:prstGeom prst="rect">
            <a:avLst/>
          </a:prstGeom>
        </p:spPr>
      </p:pic>
    </p:spTree>
    <p:extLst>
      <p:ext uri="{BB962C8B-B14F-4D97-AF65-F5344CB8AC3E}">
        <p14:creationId xmlns:p14="http://schemas.microsoft.com/office/powerpoint/2010/main" val="15879871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Aufgabe: Berechne den Spannungsabfall an den Widerständen R1 und R2.</a:t>
            </a:r>
          </a:p>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r>
              <a:rPr lang="de-DE" sz="2800" dirty="0" smtClean="0"/>
              <a:t>U</a:t>
            </a:r>
            <a:r>
              <a:rPr lang="de-DE" sz="2800" baseline="-25000" dirty="0" smtClean="0"/>
              <a:t>1</a:t>
            </a:r>
            <a:r>
              <a:rPr lang="de-DE" sz="2800" dirty="0" smtClean="0"/>
              <a:t> = R</a:t>
            </a:r>
            <a:r>
              <a:rPr lang="de-DE" sz="2800" baseline="-25000" dirty="0" smtClean="0"/>
              <a:t>1</a:t>
            </a:r>
            <a:r>
              <a:rPr lang="de-DE" sz="2800" dirty="0" smtClean="0"/>
              <a:t> * I </a:t>
            </a:r>
            <a:r>
              <a:rPr lang="de-DE" sz="2800" dirty="0" smtClean="0">
                <a:sym typeface="Wingdings" panose="05000000000000000000" pitchFamily="2" charset="2"/>
              </a:rPr>
              <a:t>   330 </a:t>
            </a:r>
            <a:r>
              <a:rPr lang="el-GR" sz="2800" dirty="0">
                <a:sym typeface="Wingdings" panose="05000000000000000000" pitchFamily="2" charset="2"/>
              </a:rPr>
              <a:t>Ω</a:t>
            </a:r>
            <a:r>
              <a:rPr lang="de-DE" sz="2800" dirty="0" smtClean="0">
                <a:sym typeface="Wingdings" panose="05000000000000000000" pitchFamily="2" charset="2"/>
              </a:rPr>
              <a:t> * 2,34 mA = </a:t>
            </a:r>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97" y="2636912"/>
            <a:ext cx="7926606" cy="2985180"/>
          </a:xfrm>
          <a:prstGeom prst="rect">
            <a:avLst/>
          </a:prstGeom>
        </p:spPr>
      </p:pic>
    </p:spTree>
    <p:extLst>
      <p:ext uri="{BB962C8B-B14F-4D97-AF65-F5344CB8AC3E}">
        <p14:creationId xmlns:p14="http://schemas.microsoft.com/office/powerpoint/2010/main" val="9598874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Aufgabe: Berechne den Spannungsabfall an den Widerständen R1 und R2.</a:t>
            </a:r>
          </a:p>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r>
              <a:rPr lang="de-DE" sz="2800" dirty="0" smtClean="0"/>
              <a:t>U</a:t>
            </a:r>
            <a:r>
              <a:rPr lang="de-DE" sz="2800" baseline="-25000" dirty="0" smtClean="0"/>
              <a:t>1</a:t>
            </a:r>
            <a:r>
              <a:rPr lang="de-DE" sz="2800" dirty="0" smtClean="0"/>
              <a:t> = R</a:t>
            </a:r>
            <a:r>
              <a:rPr lang="de-DE" sz="2800" baseline="-25000" dirty="0" smtClean="0"/>
              <a:t>1</a:t>
            </a:r>
            <a:r>
              <a:rPr lang="de-DE" sz="2800" dirty="0" smtClean="0"/>
              <a:t> * I </a:t>
            </a:r>
            <a:r>
              <a:rPr lang="de-DE" sz="2800" dirty="0" smtClean="0">
                <a:sym typeface="Wingdings" panose="05000000000000000000" pitchFamily="2" charset="2"/>
              </a:rPr>
              <a:t>   330 </a:t>
            </a:r>
            <a:r>
              <a:rPr lang="el-GR" sz="2800" dirty="0">
                <a:sym typeface="Wingdings" panose="05000000000000000000" pitchFamily="2" charset="2"/>
              </a:rPr>
              <a:t>Ω</a:t>
            </a:r>
            <a:r>
              <a:rPr lang="de-DE" sz="2800" dirty="0" smtClean="0">
                <a:sym typeface="Wingdings" panose="05000000000000000000" pitchFamily="2" charset="2"/>
              </a:rPr>
              <a:t> * 2,34 mA = 772,2 mV = </a:t>
            </a:r>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97" y="2636912"/>
            <a:ext cx="7926606" cy="2985180"/>
          </a:xfrm>
          <a:prstGeom prst="rect">
            <a:avLst/>
          </a:prstGeom>
        </p:spPr>
      </p:pic>
    </p:spTree>
    <p:extLst>
      <p:ext uri="{BB962C8B-B14F-4D97-AF65-F5344CB8AC3E}">
        <p14:creationId xmlns:p14="http://schemas.microsoft.com/office/powerpoint/2010/main" val="3640481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Grundbegriffe in der Elektronik</a:t>
            </a:r>
            <a:endParaRPr lang="de-DE" dirty="0"/>
          </a:p>
        </p:txBody>
      </p:sp>
      <mc:AlternateContent xmlns:mc="http://schemas.openxmlformats.org/markup-compatibility/2006" xmlns:a14="http://schemas.microsoft.com/office/drawing/2010/main">
        <mc:Choice Requires="a14">
          <p:graphicFrame>
            <p:nvGraphicFramePr>
              <p:cNvPr id="5" name="Inhaltsplatzhalter 4"/>
              <p:cNvGraphicFramePr>
                <a:graphicFrameLocks noGrp="1"/>
              </p:cNvGraphicFramePr>
              <p:nvPr>
                <p:ph idx="1"/>
                <p:extLst>
                  <p:ext uri="{D42A27DB-BD31-4B8C-83A1-F6EECF244321}">
                    <p14:modId xmlns:p14="http://schemas.microsoft.com/office/powerpoint/2010/main" val="2293552681"/>
                  </p:ext>
                </p:extLst>
              </p:nvPr>
            </p:nvGraphicFramePr>
            <p:xfrm>
              <a:off x="467544" y="2636912"/>
              <a:ext cx="8229600" cy="2003489"/>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de-DE" dirty="0" smtClean="0"/>
                            <a:t>Name</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Einheit</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Formelzeichen</a:t>
                          </a:r>
                        </a:p>
                      </a:txBody>
                      <a:tcPr/>
                    </a:tc>
                    <a:tc>
                      <a:txBody>
                        <a:bodyPr/>
                        <a:lstStyle/>
                        <a:p>
                          <a:r>
                            <a:rPr lang="de-DE" dirty="0" smtClean="0"/>
                            <a:t>Formel</a:t>
                          </a:r>
                          <a:endParaRPr lang="de-DE" dirty="0"/>
                        </a:p>
                      </a:txBody>
                      <a:tcPr/>
                    </a:tc>
                  </a:tr>
                  <a:tr h="370840">
                    <a:tc>
                      <a:txBody>
                        <a:bodyPr/>
                        <a:lstStyle/>
                        <a:p>
                          <a:endParaRPr lang="de-DE" sz="300" dirty="0" smtClean="0"/>
                        </a:p>
                        <a:p>
                          <a:r>
                            <a:rPr lang="de-DE" dirty="0" smtClean="0"/>
                            <a:t>Strom</a:t>
                          </a:r>
                          <a:endParaRPr lang="de-DE" dirty="0"/>
                        </a:p>
                      </a:txBody>
                      <a:tcPr/>
                    </a:tc>
                    <a:tc>
                      <a:txBody>
                        <a:bodyPr/>
                        <a:lstStyle/>
                        <a:p>
                          <a:r>
                            <a:rPr lang="de-DE" sz="300" dirty="0" smtClean="0"/>
                            <a:t/>
                          </a:r>
                          <a:br>
                            <a:rPr lang="de-DE" sz="300" dirty="0" smtClean="0"/>
                          </a:br>
                          <a:r>
                            <a:rPr lang="de-DE" dirty="0" smtClean="0"/>
                            <a:t>A (</a:t>
                          </a:r>
                          <a:r>
                            <a:rPr lang="de-DE" dirty="0" err="1" smtClean="0"/>
                            <a:t>Ampère</a:t>
                          </a:r>
                          <a:r>
                            <a:rPr lang="de-DE" dirty="0" smtClean="0"/>
                            <a:t>)</a:t>
                          </a:r>
                          <a:endParaRPr lang="de-DE" dirty="0"/>
                        </a:p>
                      </a:txBody>
                      <a:tcPr/>
                    </a:tc>
                    <a:tc>
                      <a:txBody>
                        <a:bodyPr/>
                        <a:lstStyle/>
                        <a:p>
                          <a:endParaRPr lang="de-DE" sz="300" dirty="0" smtClean="0"/>
                        </a:p>
                        <a:p>
                          <a:r>
                            <a:rPr lang="de-DE" dirty="0" smtClean="0"/>
                            <a:t>I</a:t>
                          </a:r>
                          <a:endParaRPr lang="de-DE" dirty="0"/>
                        </a:p>
                      </a:txBody>
                      <a:tcPr/>
                    </a:tc>
                    <a:tc>
                      <a:txBody>
                        <a:bodyPr/>
                        <a:lstStyle/>
                        <a:p>
                          <a:r>
                            <a:rPr lang="de-DE" dirty="0" smtClean="0"/>
                            <a:t>I = </a:t>
                          </a:r>
                          <a14:m>
                            <m:oMath xmlns:m="http://schemas.openxmlformats.org/officeDocument/2006/math">
                              <m:f>
                                <m:fPr>
                                  <m:ctrlPr>
                                    <a:rPr lang="de-DE" i="1" smtClean="0">
                                      <a:latin typeface="Cambria Math"/>
                                    </a:rPr>
                                  </m:ctrlPr>
                                </m:fPr>
                                <m:num>
                                  <m:r>
                                    <a:rPr lang="de-DE" b="0" i="1" smtClean="0">
                                      <a:latin typeface="Cambria Math"/>
                                    </a:rPr>
                                    <m:t>𝑈</m:t>
                                  </m:r>
                                </m:num>
                                <m:den>
                                  <m:r>
                                    <a:rPr lang="de-DE" b="0" i="1" smtClean="0">
                                      <a:latin typeface="Cambria Math"/>
                                    </a:rPr>
                                    <m:t>𝑅</m:t>
                                  </m:r>
                                </m:den>
                              </m:f>
                            </m:oMath>
                          </a14:m>
                          <a:endParaRPr lang="de-DE" dirty="0"/>
                        </a:p>
                      </a:txBody>
                      <a:tcPr/>
                    </a:tc>
                  </a:tr>
                  <a:tr h="370840">
                    <a:tc>
                      <a:txBody>
                        <a:bodyPr/>
                        <a:lstStyle/>
                        <a:p>
                          <a:r>
                            <a:rPr lang="de-DE" dirty="0" smtClean="0"/>
                            <a:t>Spannung</a:t>
                          </a:r>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r>
                  <a:tr h="370840">
                    <a:tc>
                      <a:txBody>
                        <a:bodyPr/>
                        <a:lstStyle/>
                        <a:p>
                          <a:endParaRPr lang="de-DE" sz="300" dirty="0" smtClean="0"/>
                        </a:p>
                        <a:p>
                          <a:r>
                            <a:rPr lang="de-DE" dirty="0" smtClean="0"/>
                            <a:t>Widerstand</a:t>
                          </a:r>
                          <a:endParaRPr lang="de-DE" dirty="0"/>
                        </a:p>
                      </a:txBody>
                      <a:tcPr/>
                    </a:tc>
                    <a:tc>
                      <a:txBody>
                        <a:bodyPr/>
                        <a:lstStyle/>
                        <a:p>
                          <a:endParaRPr lang="de-DE" dirty="0"/>
                        </a:p>
                      </a:txBody>
                      <a:tcPr anchor="ctr"/>
                    </a:tc>
                    <a:tc>
                      <a:txBody>
                        <a:bodyPr/>
                        <a:lstStyle/>
                        <a:p>
                          <a:endParaRPr lang="de-DE" dirty="0"/>
                        </a:p>
                      </a:txBody>
                      <a:tcPr anchor="ctr"/>
                    </a:tc>
                    <a:tc>
                      <a:txBody>
                        <a:bodyPr/>
                        <a:lstStyle/>
                        <a:p>
                          <a:endParaRPr lang="de-DE" dirty="0"/>
                        </a:p>
                      </a:txBody>
                      <a:tcPr/>
                    </a:tc>
                  </a:tr>
                  <a:tr h="370840">
                    <a:tc>
                      <a:txBody>
                        <a:bodyPr/>
                        <a:lstStyle/>
                        <a:p>
                          <a:r>
                            <a:rPr lang="de-DE" dirty="0" smtClean="0"/>
                            <a:t>Leistung</a:t>
                          </a:r>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r>
                </a:tbl>
              </a:graphicData>
            </a:graphic>
          </p:graphicFrame>
        </mc:Choice>
        <mc:Fallback xmlns="">
          <p:graphicFrame>
            <p:nvGraphicFramePr>
              <p:cNvPr id="5" name="Inhaltsplatzhalter 4"/>
              <p:cNvGraphicFramePr>
                <a:graphicFrameLocks noGrp="1"/>
              </p:cNvGraphicFramePr>
              <p:nvPr>
                <p:ph idx="1"/>
                <p:extLst>
                  <p:ext uri="{D42A27DB-BD31-4B8C-83A1-F6EECF244321}">
                    <p14:modId xmlns:p14="http://schemas.microsoft.com/office/powerpoint/2010/main" val="2293552681"/>
                  </p:ext>
                </p:extLst>
              </p:nvPr>
            </p:nvGraphicFramePr>
            <p:xfrm>
              <a:off x="467544" y="2636912"/>
              <a:ext cx="8229600" cy="2003489"/>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de-DE" dirty="0" smtClean="0"/>
                            <a:t>Name</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Einheit</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Formelzeichen</a:t>
                          </a:r>
                          <a:endParaRPr lang="de-DE" dirty="0" smtClean="0"/>
                        </a:p>
                      </a:txBody>
                      <a:tcPr/>
                    </a:tc>
                    <a:tc>
                      <a:txBody>
                        <a:bodyPr/>
                        <a:lstStyle/>
                        <a:p>
                          <a:r>
                            <a:rPr lang="de-DE" dirty="0" smtClean="0"/>
                            <a:t>Formel</a:t>
                          </a:r>
                          <a:endParaRPr lang="de-DE" dirty="0"/>
                        </a:p>
                      </a:txBody>
                      <a:tcPr/>
                    </a:tc>
                  </a:tr>
                  <a:tr h="479489">
                    <a:tc>
                      <a:txBody>
                        <a:bodyPr/>
                        <a:lstStyle/>
                        <a:p>
                          <a:endParaRPr lang="de-DE" sz="300" dirty="0" smtClean="0"/>
                        </a:p>
                        <a:p>
                          <a:r>
                            <a:rPr lang="de-DE" dirty="0" smtClean="0"/>
                            <a:t>Strom</a:t>
                          </a:r>
                          <a:endParaRPr lang="de-DE" dirty="0"/>
                        </a:p>
                      </a:txBody>
                      <a:tcPr/>
                    </a:tc>
                    <a:tc>
                      <a:txBody>
                        <a:bodyPr/>
                        <a:lstStyle/>
                        <a:p>
                          <a:r>
                            <a:rPr lang="de-DE" sz="300" dirty="0" smtClean="0"/>
                            <a:t/>
                          </a:r>
                          <a:br>
                            <a:rPr lang="de-DE" sz="300" dirty="0" smtClean="0"/>
                          </a:br>
                          <a:r>
                            <a:rPr lang="de-DE" dirty="0" smtClean="0"/>
                            <a:t>A (</a:t>
                          </a:r>
                          <a:r>
                            <a:rPr lang="de-DE" dirty="0" err="1" smtClean="0"/>
                            <a:t>Ampère</a:t>
                          </a:r>
                          <a:r>
                            <a:rPr lang="de-DE" dirty="0" smtClean="0"/>
                            <a:t>)</a:t>
                          </a:r>
                          <a:endParaRPr lang="de-DE" dirty="0"/>
                        </a:p>
                      </a:txBody>
                      <a:tcPr/>
                    </a:tc>
                    <a:tc>
                      <a:txBody>
                        <a:bodyPr/>
                        <a:lstStyle/>
                        <a:p>
                          <a:endParaRPr lang="de-DE" sz="300" dirty="0" smtClean="0"/>
                        </a:p>
                        <a:p>
                          <a:r>
                            <a:rPr lang="de-DE" dirty="0" smtClean="0"/>
                            <a:t>I</a:t>
                          </a:r>
                          <a:endParaRPr lang="de-DE" dirty="0"/>
                        </a:p>
                      </a:txBody>
                      <a:tcPr/>
                    </a:tc>
                    <a:tc>
                      <a:txBody>
                        <a:bodyPr/>
                        <a:lstStyle/>
                        <a:p>
                          <a:endParaRPr lang="de-DE"/>
                        </a:p>
                      </a:txBody>
                      <a:tcPr>
                        <a:blipFill rotWithShape="1">
                          <a:blip r:embed="rId2"/>
                          <a:stretch>
                            <a:fillRect l="-300890" t="-84615" b="-261538"/>
                          </a:stretch>
                        </a:blipFill>
                      </a:tcPr>
                    </a:tc>
                  </a:tr>
                  <a:tr h="370840">
                    <a:tc>
                      <a:txBody>
                        <a:bodyPr/>
                        <a:lstStyle/>
                        <a:p>
                          <a:r>
                            <a:rPr lang="de-DE" dirty="0" smtClean="0"/>
                            <a:t>Spannung</a:t>
                          </a:r>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r>
                  <a:tr h="411480">
                    <a:tc>
                      <a:txBody>
                        <a:bodyPr/>
                        <a:lstStyle/>
                        <a:p>
                          <a:endParaRPr lang="de-DE" sz="300" dirty="0" smtClean="0"/>
                        </a:p>
                        <a:p>
                          <a:r>
                            <a:rPr lang="de-DE" dirty="0" smtClean="0"/>
                            <a:t>Widerstand</a:t>
                          </a:r>
                          <a:endParaRPr lang="de-DE" dirty="0"/>
                        </a:p>
                      </a:txBody>
                      <a:tcPr/>
                    </a:tc>
                    <a:tc>
                      <a:txBody>
                        <a:bodyPr/>
                        <a:lstStyle/>
                        <a:p>
                          <a:endParaRPr lang="de-DE" dirty="0"/>
                        </a:p>
                      </a:txBody>
                      <a:tcPr anchor="ctr"/>
                    </a:tc>
                    <a:tc>
                      <a:txBody>
                        <a:bodyPr/>
                        <a:lstStyle/>
                        <a:p>
                          <a:endParaRPr lang="de-DE" dirty="0"/>
                        </a:p>
                      </a:txBody>
                      <a:tcPr anchor="ctr"/>
                    </a:tc>
                    <a:tc>
                      <a:txBody>
                        <a:bodyPr/>
                        <a:lstStyle/>
                        <a:p>
                          <a:endParaRPr lang="de-DE" dirty="0"/>
                        </a:p>
                      </a:txBody>
                      <a:tcPr/>
                    </a:tc>
                  </a:tr>
                  <a:tr h="370840">
                    <a:tc>
                      <a:txBody>
                        <a:bodyPr/>
                        <a:lstStyle/>
                        <a:p>
                          <a:r>
                            <a:rPr lang="de-DE" dirty="0" smtClean="0"/>
                            <a:t>Leistung</a:t>
                          </a:r>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r>
                </a:tbl>
              </a:graphicData>
            </a:graphic>
          </p:graphicFrame>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693436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Aufgabe: Berechne den Spannungsabfall an den Widerständen R1 und R2.</a:t>
            </a:r>
          </a:p>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r>
              <a:rPr lang="de-DE" sz="2800" dirty="0" smtClean="0"/>
              <a:t>U</a:t>
            </a:r>
            <a:r>
              <a:rPr lang="de-DE" sz="2800" baseline="-25000" dirty="0" smtClean="0"/>
              <a:t>1</a:t>
            </a:r>
            <a:r>
              <a:rPr lang="de-DE" sz="2800" dirty="0" smtClean="0"/>
              <a:t> = R</a:t>
            </a:r>
            <a:r>
              <a:rPr lang="de-DE" sz="2800" baseline="-25000" dirty="0" smtClean="0"/>
              <a:t>1</a:t>
            </a:r>
            <a:r>
              <a:rPr lang="de-DE" sz="2800" dirty="0" smtClean="0"/>
              <a:t> * I </a:t>
            </a:r>
            <a:r>
              <a:rPr lang="de-DE" sz="2800" dirty="0" smtClean="0">
                <a:sym typeface="Wingdings" panose="05000000000000000000" pitchFamily="2" charset="2"/>
              </a:rPr>
              <a:t>   330 </a:t>
            </a:r>
            <a:r>
              <a:rPr lang="el-GR" sz="2800" dirty="0">
                <a:sym typeface="Wingdings" panose="05000000000000000000" pitchFamily="2" charset="2"/>
              </a:rPr>
              <a:t>Ω</a:t>
            </a:r>
            <a:r>
              <a:rPr lang="de-DE" sz="2800" dirty="0" smtClean="0">
                <a:sym typeface="Wingdings" panose="05000000000000000000" pitchFamily="2" charset="2"/>
              </a:rPr>
              <a:t> * 2,34 mA = 772,2 mV = </a:t>
            </a:r>
            <a:r>
              <a:rPr lang="de-DE" sz="2800" b="1" dirty="0" smtClean="0">
                <a:solidFill>
                  <a:srgbClr val="FF0000"/>
                </a:solidFill>
                <a:sym typeface="Wingdings" panose="05000000000000000000" pitchFamily="2" charset="2"/>
              </a:rPr>
              <a:t>0,7722 V</a:t>
            </a:r>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97" y="2636912"/>
            <a:ext cx="7926606" cy="2985180"/>
          </a:xfrm>
          <a:prstGeom prst="rect">
            <a:avLst/>
          </a:prstGeom>
        </p:spPr>
      </p:pic>
    </p:spTree>
    <p:extLst>
      <p:ext uri="{BB962C8B-B14F-4D97-AF65-F5344CB8AC3E}">
        <p14:creationId xmlns:p14="http://schemas.microsoft.com/office/powerpoint/2010/main" val="5484232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fontScale="92500" lnSpcReduction="10000"/>
          </a:bodyPr>
          <a:lstStyle/>
          <a:p>
            <a:pPr marL="0" indent="0">
              <a:buNone/>
            </a:pPr>
            <a:r>
              <a:rPr lang="de-DE" dirty="0" smtClean="0"/>
              <a:t>Aufgabe: Berechne den Spannungsabfall an den Widerständen R1 und R2.</a:t>
            </a:r>
          </a:p>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pPr marL="0" indent="0">
              <a:buNone/>
            </a:pPr>
            <a:r>
              <a:rPr lang="de-DE" sz="2800" dirty="0" smtClean="0"/>
              <a:t>U</a:t>
            </a:r>
            <a:r>
              <a:rPr lang="de-DE" sz="2800" baseline="-25000" dirty="0" smtClean="0"/>
              <a:t>1</a:t>
            </a:r>
            <a:r>
              <a:rPr lang="de-DE" sz="2800" dirty="0" smtClean="0"/>
              <a:t> = R</a:t>
            </a:r>
            <a:r>
              <a:rPr lang="de-DE" sz="2800" baseline="-25000" dirty="0" smtClean="0"/>
              <a:t>1</a:t>
            </a:r>
            <a:r>
              <a:rPr lang="de-DE" sz="2800" dirty="0" smtClean="0"/>
              <a:t> * I </a:t>
            </a:r>
            <a:r>
              <a:rPr lang="de-DE" sz="2800" dirty="0" smtClean="0">
                <a:sym typeface="Wingdings" panose="05000000000000000000" pitchFamily="2" charset="2"/>
              </a:rPr>
              <a:t>   330 </a:t>
            </a:r>
            <a:r>
              <a:rPr lang="el-GR" sz="2800" dirty="0">
                <a:sym typeface="Wingdings" panose="05000000000000000000" pitchFamily="2" charset="2"/>
              </a:rPr>
              <a:t>Ω</a:t>
            </a:r>
            <a:r>
              <a:rPr lang="de-DE" sz="2800" dirty="0" smtClean="0">
                <a:sym typeface="Wingdings" panose="05000000000000000000" pitchFamily="2" charset="2"/>
              </a:rPr>
              <a:t> * 2,34 mA = 772,2 mV = 0,7722 V</a:t>
            </a:r>
          </a:p>
          <a:p>
            <a:pPr marL="0" indent="0">
              <a:buNone/>
            </a:pPr>
            <a:r>
              <a:rPr lang="de-DE" sz="2800" dirty="0" smtClean="0">
                <a:sym typeface="Wingdings" panose="05000000000000000000" pitchFamily="2" charset="2"/>
              </a:rPr>
              <a:t>U</a:t>
            </a:r>
            <a:r>
              <a:rPr lang="de-DE" sz="2800" baseline="-25000" dirty="0" smtClean="0">
                <a:sym typeface="Wingdings" panose="05000000000000000000" pitchFamily="2" charset="2"/>
              </a:rPr>
              <a:t>2</a:t>
            </a:r>
            <a:r>
              <a:rPr lang="de-DE" sz="2800" dirty="0" smtClean="0">
                <a:sym typeface="Wingdings" panose="05000000000000000000" pitchFamily="2" charset="2"/>
              </a:rPr>
              <a:t> = R</a:t>
            </a:r>
            <a:r>
              <a:rPr lang="de-DE" sz="2800" baseline="-25000" dirty="0" smtClean="0">
                <a:sym typeface="Wingdings" panose="05000000000000000000" pitchFamily="2" charset="2"/>
              </a:rPr>
              <a:t>2</a:t>
            </a:r>
            <a:r>
              <a:rPr lang="de-DE" sz="2800" dirty="0" smtClean="0">
                <a:sym typeface="Wingdings" panose="05000000000000000000" pitchFamily="2" charset="2"/>
              </a:rPr>
              <a:t> * I</a:t>
            </a:r>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97" y="2636912"/>
            <a:ext cx="7926606" cy="2985180"/>
          </a:xfrm>
          <a:prstGeom prst="rect">
            <a:avLst/>
          </a:prstGeom>
        </p:spPr>
      </p:pic>
    </p:spTree>
    <p:extLst>
      <p:ext uri="{BB962C8B-B14F-4D97-AF65-F5344CB8AC3E}">
        <p14:creationId xmlns:p14="http://schemas.microsoft.com/office/powerpoint/2010/main" val="9881368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fontScale="92500" lnSpcReduction="10000"/>
          </a:bodyPr>
          <a:lstStyle/>
          <a:p>
            <a:pPr marL="0" indent="0">
              <a:buNone/>
            </a:pPr>
            <a:r>
              <a:rPr lang="de-DE" dirty="0" smtClean="0"/>
              <a:t>Aufgabe: Berechne den Spannungsabfall an den Widerständen R1 und R2.</a:t>
            </a:r>
          </a:p>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pPr marL="0" indent="0">
              <a:buNone/>
            </a:pPr>
            <a:r>
              <a:rPr lang="de-DE" sz="2800" dirty="0" smtClean="0"/>
              <a:t>U</a:t>
            </a:r>
            <a:r>
              <a:rPr lang="de-DE" sz="2800" baseline="-25000" dirty="0" smtClean="0"/>
              <a:t>1</a:t>
            </a:r>
            <a:r>
              <a:rPr lang="de-DE" sz="2800" dirty="0" smtClean="0"/>
              <a:t> = R</a:t>
            </a:r>
            <a:r>
              <a:rPr lang="de-DE" sz="2800" baseline="-25000" dirty="0" smtClean="0"/>
              <a:t>1</a:t>
            </a:r>
            <a:r>
              <a:rPr lang="de-DE" sz="2800" dirty="0" smtClean="0"/>
              <a:t> * I </a:t>
            </a:r>
            <a:r>
              <a:rPr lang="de-DE" sz="2800" dirty="0" smtClean="0">
                <a:sym typeface="Wingdings" panose="05000000000000000000" pitchFamily="2" charset="2"/>
              </a:rPr>
              <a:t>   330 </a:t>
            </a:r>
            <a:r>
              <a:rPr lang="el-GR" sz="2800" dirty="0">
                <a:sym typeface="Wingdings" panose="05000000000000000000" pitchFamily="2" charset="2"/>
              </a:rPr>
              <a:t>Ω</a:t>
            </a:r>
            <a:r>
              <a:rPr lang="de-DE" sz="2800" dirty="0" smtClean="0">
                <a:sym typeface="Wingdings" panose="05000000000000000000" pitchFamily="2" charset="2"/>
              </a:rPr>
              <a:t> * 2,34 mA = 772,2 mV = 0,7722 V</a:t>
            </a:r>
          </a:p>
          <a:p>
            <a:pPr marL="0" indent="0">
              <a:buNone/>
            </a:pPr>
            <a:r>
              <a:rPr lang="de-DE" sz="2800" dirty="0" smtClean="0">
                <a:sym typeface="Wingdings" panose="05000000000000000000" pitchFamily="2" charset="2"/>
              </a:rPr>
              <a:t>U</a:t>
            </a:r>
            <a:r>
              <a:rPr lang="de-DE" sz="2800" baseline="-25000" dirty="0" smtClean="0">
                <a:sym typeface="Wingdings" panose="05000000000000000000" pitchFamily="2" charset="2"/>
              </a:rPr>
              <a:t>2</a:t>
            </a:r>
            <a:r>
              <a:rPr lang="de-DE" sz="2800" dirty="0" smtClean="0">
                <a:sym typeface="Wingdings" panose="05000000000000000000" pitchFamily="2" charset="2"/>
              </a:rPr>
              <a:t> = R</a:t>
            </a:r>
            <a:r>
              <a:rPr lang="de-DE" sz="2800" baseline="-25000" dirty="0" smtClean="0">
                <a:sym typeface="Wingdings" panose="05000000000000000000" pitchFamily="2" charset="2"/>
              </a:rPr>
              <a:t>2</a:t>
            </a:r>
            <a:r>
              <a:rPr lang="de-DE" sz="2800" dirty="0" smtClean="0">
                <a:sym typeface="Wingdings" panose="05000000000000000000" pitchFamily="2" charset="2"/>
              </a:rPr>
              <a:t> * I  1800 </a:t>
            </a:r>
            <a:r>
              <a:rPr lang="el-GR" sz="2800" dirty="0" smtClean="0">
                <a:sym typeface="Wingdings" panose="05000000000000000000" pitchFamily="2" charset="2"/>
              </a:rPr>
              <a:t>Ω</a:t>
            </a:r>
            <a:r>
              <a:rPr lang="de-DE" sz="2800" dirty="0" smtClean="0">
                <a:sym typeface="Wingdings" panose="05000000000000000000" pitchFamily="2" charset="2"/>
              </a:rPr>
              <a:t> * 2,34 mA =</a:t>
            </a:r>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97" y="2636912"/>
            <a:ext cx="7926606" cy="2985180"/>
          </a:xfrm>
          <a:prstGeom prst="rect">
            <a:avLst/>
          </a:prstGeom>
        </p:spPr>
      </p:pic>
    </p:spTree>
    <p:extLst>
      <p:ext uri="{BB962C8B-B14F-4D97-AF65-F5344CB8AC3E}">
        <p14:creationId xmlns:p14="http://schemas.microsoft.com/office/powerpoint/2010/main" val="42287926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fontScale="92500" lnSpcReduction="10000"/>
          </a:bodyPr>
          <a:lstStyle/>
          <a:p>
            <a:pPr marL="0" indent="0">
              <a:buNone/>
            </a:pPr>
            <a:r>
              <a:rPr lang="de-DE" dirty="0" smtClean="0"/>
              <a:t>Aufgabe: Berechne den Spannungsabfall an den Widerständen R1 und R2.</a:t>
            </a:r>
          </a:p>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pPr marL="0" indent="0">
              <a:buNone/>
            </a:pPr>
            <a:r>
              <a:rPr lang="de-DE" sz="2800" dirty="0" smtClean="0"/>
              <a:t>U</a:t>
            </a:r>
            <a:r>
              <a:rPr lang="de-DE" sz="2800" baseline="-25000" dirty="0" smtClean="0"/>
              <a:t>1</a:t>
            </a:r>
            <a:r>
              <a:rPr lang="de-DE" sz="2800" dirty="0" smtClean="0"/>
              <a:t> = R</a:t>
            </a:r>
            <a:r>
              <a:rPr lang="de-DE" sz="2800" baseline="-25000" dirty="0" smtClean="0"/>
              <a:t>1</a:t>
            </a:r>
            <a:r>
              <a:rPr lang="de-DE" sz="2800" dirty="0" smtClean="0"/>
              <a:t> * I </a:t>
            </a:r>
            <a:r>
              <a:rPr lang="de-DE" sz="2800" dirty="0" smtClean="0">
                <a:sym typeface="Wingdings" panose="05000000000000000000" pitchFamily="2" charset="2"/>
              </a:rPr>
              <a:t>   330 </a:t>
            </a:r>
            <a:r>
              <a:rPr lang="el-GR" sz="2800" dirty="0">
                <a:sym typeface="Wingdings" panose="05000000000000000000" pitchFamily="2" charset="2"/>
              </a:rPr>
              <a:t>Ω</a:t>
            </a:r>
            <a:r>
              <a:rPr lang="de-DE" sz="2800" dirty="0" smtClean="0">
                <a:sym typeface="Wingdings" panose="05000000000000000000" pitchFamily="2" charset="2"/>
              </a:rPr>
              <a:t> * 2,34 mA = 772,2 mV = 0,7722 V</a:t>
            </a:r>
          </a:p>
          <a:p>
            <a:pPr marL="0" indent="0">
              <a:buNone/>
            </a:pPr>
            <a:r>
              <a:rPr lang="de-DE" sz="2800" dirty="0" smtClean="0">
                <a:sym typeface="Wingdings" panose="05000000000000000000" pitchFamily="2" charset="2"/>
              </a:rPr>
              <a:t>U</a:t>
            </a:r>
            <a:r>
              <a:rPr lang="de-DE" sz="2800" baseline="-25000" dirty="0" smtClean="0">
                <a:sym typeface="Wingdings" panose="05000000000000000000" pitchFamily="2" charset="2"/>
              </a:rPr>
              <a:t>2</a:t>
            </a:r>
            <a:r>
              <a:rPr lang="de-DE" sz="2800" dirty="0" smtClean="0">
                <a:sym typeface="Wingdings" panose="05000000000000000000" pitchFamily="2" charset="2"/>
              </a:rPr>
              <a:t> = R</a:t>
            </a:r>
            <a:r>
              <a:rPr lang="de-DE" sz="2800" baseline="-25000" dirty="0" smtClean="0">
                <a:sym typeface="Wingdings" panose="05000000000000000000" pitchFamily="2" charset="2"/>
              </a:rPr>
              <a:t>2</a:t>
            </a:r>
            <a:r>
              <a:rPr lang="de-DE" sz="2800" dirty="0" smtClean="0">
                <a:sym typeface="Wingdings" panose="05000000000000000000" pitchFamily="2" charset="2"/>
              </a:rPr>
              <a:t> * I  1800 </a:t>
            </a:r>
            <a:r>
              <a:rPr lang="el-GR" sz="2800" dirty="0" smtClean="0">
                <a:sym typeface="Wingdings" panose="05000000000000000000" pitchFamily="2" charset="2"/>
              </a:rPr>
              <a:t>Ω</a:t>
            </a:r>
            <a:r>
              <a:rPr lang="de-DE" sz="2800" dirty="0" smtClean="0">
                <a:sym typeface="Wingdings" panose="05000000000000000000" pitchFamily="2" charset="2"/>
              </a:rPr>
              <a:t> * 2,34 mA = 4212 mV  =</a:t>
            </a:r>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97" y="2636912"/>
            <a:ext cx="7926606" cy="2985180"/>
          </a:xfrm>
          <a:prstGeom prst="rect">
            <a:avLst/>
          </a:prstGeom>
        </p:spPr>
      </p:pic>
    </p:spTree>
    <p:extLst>
      <p:ext uri="{BB962C8B-B14F-4D97-AF65-F5344CB8AC3E}">
        <p14:creationId xmlns:p14="http://schemas.microsoft.com/office/powerpoint/2010/main" val="40090314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fontScale="92500" lnSpcReduction="10000"/>
          </a:bodyPr>
          <a:lstStyle/>
          <a:p>
            <a:pPr marL="0" indent="0">
              <a:buNone/>
            </a:pPr>
            <a:r>
              <a:rPr lang="de-DE" dirty="0" smtClean="0"/>
              <a:t>Aufgabe: Berechne den Spannungsabfall an den Widerständen R1 und R2.</a:t>
            </a:r>
          </a:p>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pPr marL="0" indent="0">
              <a:buNone/>
            </a:pPr>
            <a:r>
              <a:rPr lang="de-DE" sz="2800" dirty="0" smtClean="0"/>
              <a:t>U</a:t>
            </a:r>
            <a:r>
              <a:rPr lang="de-DE" sz="2800" baseline="-25000" dirty="0" smtClean="0"/>
              <a:t>1</a:t>
            </a:r>
            <a:r>
              <a:rPr lang="de-DE" sz="2800" dirty="0" smtClean="0"/>
              <a:t> = R</a:t>
            </a:r>
            <a:r>
              <a:rPr lang="de-DE" sz="2800" baseline="-25000" dirty="0" smtClean="0"/>
              <a:t>1</a:t>
            </a:r>
            <a:r>
              <a:rPr lang="de-DE" sz="2800" dirty="0" smtClean="0"/>
              <a:t> * I </a:t>
            </a:r>
            <a:r>
              <a:rPr lang="de-DE" sz="2800" dirty="0" smtClean="0">
                <a:sym typeface="Wingdings" panose="05000000000000000000" pitchFamily="2" charset="2"/>
              </a:rPr>
              <a:t>   330 </a:t>
            </a:r>
            <a:r>
              <a:rPr lang="el-GR" sz="2800" dirty="0">
                <a:sym typeface="Wingdings" panose="05000000000000000000" pitchFamily="2" charset="2"/>
              </a:rPr>
              <a:t>Ω</a:t>
            </a:r>
            <a:r>
              <a:rPr lang="de-DE" sz="2800" dirty="0" smtClean="0">
                <a:sym typeface="Wingdings" panose="05000000000000000000" pitchFamily="2" charset="2"/>
              </a:rPr>
              <a:t> * 2,34 mA = 772,2 mV = 0,7722 V</a:t>
            </a:r>
          </a:p>
          <a:p>
            <a:pPr marL="0" indent="0">
              <a:buNone/>
            </a:pPr>
            <a:r>
              <a:rPr lang="de-DE" sz="2800" dirty="0" smtClean="0">
                <a:sym typeface="Wingdings" panose="05000000000000000000" pitchFamily="2" charset="2"/>
              </a:rPr>
              <a:t>U</a:t>
            </a:r>
            <a:r>
              <a:rPr lang="de-DE" sz="2800" baseline="-25000" dirty="0" smtClean="0">
                <a:sym typeface="Wingdings" panose="05000000000000000000" pitchFamily="2" charset="2"/>
              </a:rPr>
              <a:t>2</a:t>
            </a:r>
            <a:r>
              <a:rPr lang="de-DE" sz="2800" dirty="0" smtClean="0">
                <a:sym typeface="Wingdings" panose="05000000000000000000" pitchFamily="2" charset="2"/>
              </a:rPr>
              <a:t> = R</a:t>
            </a:r>
            <a:r>
              <a:rPr lang="de-DE" sz="2800" baseline="-25000" dirty="0" smtClean="0">
                <a:sym typeface="Wingdings" panose="05000000000000000000" pitchFamily="2" charset="2"/>
              </a:rPr>
              <a:t>2</a:t>
            </a:r>
            <a:r>
              <a:rPr lang="de-DE" sz="2800" dirty="0" smtClean="0">
                <a:sym typeface="Wingdings" panose="05000000000000000000" pitchFamily="2" charset="2"/>
              </a:rPr>
              <a:t> * I  1800 </a:t>
            </a:r>
            <a:r>
              <a:rPr lang="el-GR" sz="2800" dirty="0" smtClean="0">
                <a:sym typeface="Wingdings" panose="05000000000000000000" pitchFamily="2" charset="2"/>
              </a:rPr>
              <a:t>Ω</a:t>
            </a:r>
            <a:r>
              <a:rPr lang="de-DE" sz="2800" dirty="0" smtClean="0">
                <a:sym typeface="Wingdings" panose="05000000000000000000" pitchFamily="2" charset="2"/>
              </a:rPr>
              <a:t> * 2,34 mA = 4212 mV  =   </a:t>
            </a:r>
            <a:r>
              <a:rPr lang="de-DE" sz="2800" b="1" dirty="0" smtClean="0">
                <a:solidFill>
                  <a:srgbClr val="FF0000"/>
                </a:solidFill>
                <a:sym typeface="Wingdings" panose="05000000000000000000" pitchFamily="2" charset="2"/>
              </a:rPr>
              <a:t>4,212 V</a:t>
            </a:r>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97" y="2636912"/>
            <a:ext cx="7926606" cy="2985180"/>
          </a:xfrm>
          <a:prstGeom prst="rect">
            <a:avLst/>
          </a:prstGeom>
        </p:spPr>
      </p:pic>
    </p:spTree>
    <p:extLst>
      <p:ext uri="{BB962C8B-B14F-4D97-AF65-F5344CB8AC3E}">
        <p14:creationId xmlns:p14="http://schemas.microsoft.com/office/powerpoint/2010/main" val="7213081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Aufgabe: Berechne den Spannungsabfall an den Widerständen R1 und R2.</a:t>
            </a:r>
          </a:p>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97" y="2636912"/>
            <a:ext cx="7926606" cy="2985180"/>
          </a:xfrm>
          <a:prstGeom prst="rect">
            <a:avLst/>
          </a:prstGeom>
        </p:spPr>
      </p:pic>
    </p:spTree>
    <p:extLst>
      <p:ext uri="{BB962C8B-B14F-4D97-AF65-F5344CB8AC3E}">
        <p14:creationId xmlns:p14="http://schemas.microsoft.com/office/powerpoint/2010/main" val="6888705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Aufgabe: Berechne den Spannungsabfall an den Widerständen R1 und R2.</a:t>
            </a:r>
          </a:p>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pPr marL="0" indent="0">
              <a:buNone/>
            </a:pPr>
            <a:r>
              <a:rPr lang="de-DE" sz="2800" dirty="0" smtClean="0"/>
              <a:t>U</a:t>
            </a:r>
            <a:r>
              <a:rPr lang="de-DE" sz="2800" baseline="-25000" dirty="0" smtClean="0"/>
              <a:t>1</a:t>
            </a:r>
            <a:r>
              <a:rPr lang="de-DE" sz="2800" dirty="0" smtClean="0"/>
              <a:t> + U</a:t>
            </a:r>
            <a:r>
              <a:rPr lang="de-DE" sz="2800" baseline="-25000" dirty="0" smtClean="0"/>
              <a:t>2</a:t>
            </a:r>
            <a:r>
              <a:rPr lang="de-DE" sz="2800" dirty="0" smtClean="0"/>
              <a:t> = </a:t>
            </a:r>
            <a:r>
              <a:rPr lang="de-DE" sz="2800" dirty="0" err="1" smtClean="0"/>
              <a:t>U</a:t>
            </a:r>
            <a:r>
              <a:rPr lang="de-DE" sz="2800" baseline="-25000" dirty="0" err="1" smtClean="0"/>
              <a:t>ges</a:t>
            </a:r>
            <a:endParaRPr lang="de-DE" sz="2800" b="1" dirty="0" smtClean="0">
              <a:solidFill>
                <a:srgbClr val="FF0000"/>
              </a:solidFill>
              <a:sym typeface="Wingdings" panose="05000000000000000000" pitchFamily="2" charset="2"/>
            </a:endParaRPr>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97" y="2636912"/>
            <a:ext cx="7926606" cy="2985180"/>
          </a:xfrm>
          <a:prstGeom prst="rect">
            <a:avLst/>
          </a:prstGeom>
        </p:spPr>
      </p:pic>
    </p:spTree>
    <p:extLst>
      <p:ext uri="{BB962C8B-B14F-4D97-AF65-F5344CB8AC3E}">
        <p14:creationId xmlns:p14="http://schemas.microsoft.com/office/powerpoint/2010/main" val="30440625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Aufgabe: Berechne den Spannungsabfall an den Widerständen R1 und R2.</a:t>
            </a:r>
          </a:p>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pPr marL="0" indent="0">
              <a:buNone/>
            </a:pPr>
            <a:r>
              <a:rPr lang="de-DE" sz="2800" dirty="0" smtClean="0"/>
              <a:t>U</a:t>
            </a:r>
            <a:r>
              <a:rPr lang="de-DE" sz="2800" baseline="-25000" dirty="0" smtClean="0"/>
              <a:t>1</a:t>
            </a:r>
            <a:r>
              <a:rPr lang="de-DE" sz="2800" dirty="0" smtClean="0"/>
              <a:t> + U</a:t>
            </a:r>
            <a:r>
              <a:rPr lang="de-DE" sz="2800" baseline="-25000" dirty="0" smtClean="0"/>
              <a:t>2</a:t>
            </a:r>
            <a:r>
              <a:rPr lang="de-DE" sz="2800" dirty="0" smtClean="0"/>
              <a:t> = </a:t>
            </a:r>
            <a:r>
              <a:rPr lang="de-DE" sz="2800" dirty="0" err="1" smtClean="0"/>
              <a:t>U</a:t>
            </a:r>
            <a:r>
              <a:rPr lang="de-DE" sz="2800" baseline="-25000" dirty="0" err="1" smtClean="0"/>
              <a:t>ges</a:t>
            </a:r>
            <a:r>
              <a:rPr lang="de-DE" sz="2800" dirty="0" smtClean="0"/>
              <a:t> </a:t>
            </a:r>
            <a:r>
              <a:rPr lang="de-DE" sz="2800" dirty="0" smtClean="0">
                <a:sym typeface="Wingdings" panose="05000000000000000000" pitchFamily="2" charset="2"/>
              </a:rPr>
              <a:t></a:t>
            </a:r>
            <a:endParaRPr lang="de-DE" sz="2800" b="1" dirty="0" smtClean="0">
              <a:solidFill>
                <a:srgbClr val="FF0000"/>
              </a:solidFill>
              <a:sym typeface="Wingdings" panose="05000000000000000000" pitchFamily="2" charset="2"/>
            </a:endParaRPr>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97" y="2636912"/>
            <a:ext cx="7926606" cy="2985180"/>
          </a:xfrm>
          <a:prstGeom prst="rect">
            <a:avLst/>
          </a:prstGeom>
        </p:spPr>
      </p:pic>
    </p:spTree>
    <p:extLst>
      <p:ext uri="{BB962C8B-B14F-4D97-AF65-F5344CB8AC3E}">
        <p14:creationId xmlns:p14="http://schemas.microsoft.com/office/powerpoint/2010/main" val="34459199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Aufgabe: Berechne den Spannungsabfall an den Widerständen R1 und R2.</a:t>
            </a:r>
          </a:p>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pPr marL="0" indent="0">
              <a:buNone/>
            </a:pPr>
            <a:r>
              <a:rPr lang="de-DE" sz="2800" dirty="0" smtClean="0"/>
              <a:t>U</a:t>
            </a:r>
            <a:r>
              <a:rPr lang="de-DE" sz="2800" baseline="-25000" dirty="0" smtClean="0"/>
              <a:t>1</a:t>
            </a:r>
            <a:r>
              <a:rPr lang="de-DE" sz="2800" dirty="0" smtClean="0"/>
              <a:t> + U</a:t>
            </a:r>
            <a:r>
              <a:rPr lang="de-DE" sz="2800" baseline="-25000" dirty="0" smtClean="0"/>
              <a:t>2</a:t>
            </a:r>
            <a:r>
              <a:rPr lang="de-DE" sz="2800" dirty="0" smtClean="0"/>
              <a:t> = </a:t>
            </a:r>
            <a:r>
              <a:rPr lang="de-DE" sz="2800" dirty="0" err="1" smtClean="0"/>
              <a:t>U</a:t>
            </a:r>
            <a:r>
              <a:rPr lang="de-DE" sz="2800" baseline="-25000" dirty="0" err="1" smtClean="0"/>
              <a:t>ges</a:t>
            </a:r>
            <a:r>
              <a:rPr lang="de-DE" sz="2800" dirty="0" smtClean="0"/>
              <a:t> </a:t>
            </a:r>
            <a:r>
              <a:rPr lang="de-DE" sz="2800" dirty="0" smtClean="0">
                <a:sym typeface="Wingdings" panose="05000000000000000000" pitchFamily="2" charset="2"/>
              </a:rPr>
              <a:t> 0,7722 V + 4,212 V =</a:t>
            </a:r>
            <a:endParaRPr lang="de-DE" sz="2800" b="1" dirty="0" smtClean="0">
              <a:solidFill>
                <a:srgbClr val="FF0000"/>
              </a:solidFill>
              <a:sym typeface="Wingdings" panose="05000000000000000000" pitchFamily="2" charset="2"/>
            </a:endParaRPr>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97" y="2636912"/>
            <a:ext cx="7926606" cy="2985180"/>
          </a:xfrm>
          <a:prstGeom prst="rect">
            <a:avLst/>
          </a:prstGeom>
        </p:spPr>
      </p:pic>
    </p:spTree>
    <p:extLst>
      <p:ext uri="{BB962C8B-B14F-4D97-AF65-F5344CB8AC3E}">
        <p14:creationId xmlns:p14="http://schemas.microsoft.com/office/powerpoint/2010/main" val="34810890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Aufgabe: Berechne den Spannungsabfall an den Widerständen R1 und R2.</a:t>
            </a:r>
          </a:p>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pPr marL="0" indent="0">
              <a:buNone/>
            </a:pPr>
            <a:r>
              <a:rPr lang="de-DE" sz="2800" dirty="0" smtClean="0"/>
              <a:t>U</a:t>
            </a:r>
            <a:r>
              <a:rPr lang="de-DE" sz="2800" baseline="-25000" dirty="0" smtClean="0"/>
              <a:t>1</a:t>
            </a:r>
            <a:r>
              <a:rPr lang="de-DE" sz="2800" dirty="0" smtClean="0"/>
              <a:t> + U</a:t>
            </a:r>
            <a:r>
              <a:rPr lang="de-DE" sz="2800" baseline="-25000" dirty="0" smtClean="0"/>
              <a:t>2</a:t>
            </a:r>
            <a:r>
              <a:rPr lang="de-DE" sz="2800" dirty="0" smtClean="0"/>
              <a:t> = </a:t>
            </a:r>
            <a:r>
              <a:rPr lang="de-DE" sz="2800" dirty="0" err="1" smtClean="0"/>
              <a:t>U</a:t>
            </a:r>
            <a:r>
              <a:rPr lang="de-DE" sz="2800" baseline="-25000" dirty="0" err="1" smtClean="0"/>
              <a:t>ges</a:t>
            </a:r>
            <a:r>
              <a:rPr lang="de-DE" sz="2800" dirty="0" smtClean="0"/>
              <a:t> </a:t>
            </a:r>
            <a:r>
              <a:rPr lang="de-DE" sz="2800" dirty="0" smtClean="0">
                <a:sym typeface="Wingdings" panose="05000000000000000000" pitchFamily="2" charset="2"/>
              </a:rPr>
              <a:t> 0,7722 V + 4,212 V = 4,9842 V </a:t>
            </a:r>
            <a:r>
              <a:rPr lang="de-DE" sz="2800" dirty="0" smtClean="0"/>
              <a:t>≈</a:t>
            </a:r>
            <a:endParaRPr lang="de-DE" sz="2800" b="1" dirty="0" smtClean="0">
              <a:solidFill>
                <a:srgbClr val="FF0000"/>
              </a:solidFill>
              <a:sym typeface="Wingdings" panose="05000000000000000000" pitchFamily="2" charset="2"/>
            </a:endParaRPr>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97" y="2636912"/>
            <a:ext cx="7926606" cy="2985180"/>
          </a:xfrm>
          <a:prstGeom prst="rect">
            <a:avLst/>
          </a:prstGeom>
        </p:spPr>
      </p:pic>
    </p:spTree>
    <p:extLst>
      <p:ext uri="{BB962C8B-B14F-4D97-AF65-F5344CB8AC3E}">
        <p14:creationId xmlns:p14="http://schemas.microsoft.com/office/powerpoint/2010/main" val="3839039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Grundbegriffe in der Elektronik</a:t>
            </a:r>
            <a:endParaRPr lang="de-DE" dirty="0"/>
          </a:p>
        </p:txBody>
      </p:sp>
      <mc:AlternateContent xmlns:mc="http://schemas.openxmlformats.org/markup-compatibility/2006" xmlns:a14="http://schemas.microsoft.com/office/drawing/2010/main">
        <mc:Choice Requires="a14">
          <p:graphicFrame>
            <p:nvGraphicFramePr>
              <p:cNvPr id="5" name="Inhaltsplatzhalter 4"/>
              <p:cNvGraphicFramePr>
                <a:graphicFrameLocks noGrp="1"/>
              </p:cNvGraphicFramePr>
              <p:nvPr>
                <p:ph idx="1"/>
                <p:extLst>
                  <p:ext uri="{D42A27DB-BD31-4B8C-83A1-F6EECF244321}">
                    <p14:modId xmlns:p14="http://schemas.microsoft.com/office/powerpoint/2010/main" val="3244906310"/>
                  </p:ext>
                </p:extLst>
              </p:nvPr>
            </p:nvGraphicFramePr>
            <p:xfrm>
              <a:off x="467544" y="2636912"/>
              <a:ext cx="8229600" cy="2003489"/>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de-DE" dirty="0" smtClean="0"/>
                            <a:t>Name</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Einheit</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Formelzeichen</a:t>
                          </a:r>
                        </a:p>
                      </a:txBody>
                      <a:tcPr/>
                    </a:tc>
                    <a:tc>
                      <a:txBody>
                        <a:bodyPr/>
                        <a:lstStyle/>
                        <a:p>
                          <a:r>
                            <a:rPr lang="de-DE" dirty="0" smtClean="0"/>
                            <a:t>Formel</a:t>
                          </a:r>
                          <a:endParaRPr lang="de-DE" dirty="0"/>
                        </a:p>
                      </a:txBody>
                      <a:tcPr/>
                    </a:tc>
                  </a:tr>
                  <a:tr h="370840">
                    <a:tc>
                      <a:txBody>
                        <a:bodyPr/>
                        <a:lstStyle/>
                        <a:p>
                          <a:endParaRPr lang="de-DE" sz="300" dirty="0" smtClean="0"/>
                        </a:p>
                        <a:p>
                          <a:r>
                            <a:rPr lang="de-DE" dirty="0" smtClean="0"/>
                            <a:t>Strom</a:t>
                          </a:r>
                          <a:endParaRPr lang="de-DE" dirty="0"/>
                        </a:p>
                      </a:txBody>
                      <a:tcPr/>
                    </a:tc>
                    <a:tc>
                      <a:txBody>
                        <a:bodyPr/>
                        <a:lstStyle/>
                        <a:p>
                          <a:r>
                            <a:rPr lang="de-DE" sz="300" dirty="0" smtClean="0"/>
                            <a:t/>
                          </a:r>
                          <a:br>
                            <a:rPr lang="de-DE" sz="300" dirty="0" smtClean="0"/>
                          </a:br>
                          <a:r>
                            <a:rPr lang="de-DE" dirty="0" smtClean="0"/>
                            <a:t>A (</a:t>
                          </a:r>
                          <a:r>
                            <a:rPr lang="de-DE" dirty="0" err="1" smtClean="0"/>
                            <a:t>Ampère</a:t>
                          </a:r>
                          <a:r>
                            <a:rPr lang="de-DE" dirty="0" smtClean="0"/>
                            <a:t>)</a:t>
                          </a:r>
                          <a:endParaRPr lang="de-DE" dirty="0"/>
                        </a:p>
                      </a:txBody>
                      <a:tcPr/>
                    </a:tc>
                    <a:tc>
                      <a:txBody>
                        <a:bodyPr/>
                        <a:lstStyle/>
                        <a:p>
                          <a:endParaRPr lang="de-DE" sz="300" dirty="0" smtClean="0"/>
                        </a:p>
                        <a:p>
                          <a:r>
                            <a:rPr lang="de-DE" dirty="0" smtClean="0"/>
                            <a:t>I</a:t>
                          </a:r>
                          <a:endParaRPr lang="de-DE" dirty="0"/>
                        </a:p>
                      </a:txBody>
                      <a:tcPr/>
                    </a:tc>
                    <a:tc>
                      <a:txBody>
                        <a:bodyPr/>
                        <a:lstStyle/>
                        <a:p>
                          <a:r>
                            <a:rPr lang="de-DE" dirty="0" smtClean="0"/>
                            <a:t>I = </a:t>
                          </a:r>
                          <a14:m>
                            <m:oMath xmlns:m="http://schemas.openxmlformats.org/officeDocument/2006/math">
                              <m:f>
                                <m:fPr>
                                  <m:ctrlPr>
                                    <a:rPr lang="de-DE" i="1" smtClean="0">
                                      <a:latin typeface="Cambria Math"/>
                                    </a:rPr>
                                  </m:ctrlPr>
                                </m:fPr>
                                <m:num>
                                  <m:r>
                                    <a:rPr lang="de-DE" b="0" i="1" smtClean="0">
                                      <a:latin typeface="Cambria Math"/>
                                    </a:rPr>
                                    <m:t>𝑈</m:t>
                                  </m:r>
                                </m:num>
                                <m:den>
                                  <m:r>
                                    <a:rPr lang="de-DE" b="0" i="1" smtClean="0">
                                      <a:latin typeface="Cambria Math"/>
                                    </a:rPr>
                                    <m:t>𝑅</m:t>
                                  </m:r>
                                </m:den>
                              </m:f>
                            </m:oMath>
                          </a14:m>
                          <a:endParaRPr lang="de-DE" dirty="0"/>
                        </a:p>
                      </a:txBody>
                      <a:tcPr/>
                    </a:tc>
                  </a:tr>
                  <a:tr h="370840">
                    <a:tc>
                      <a:txBody>
                        <a:bodyPr/>
                        <a:lstStyle/>
                        <a:p>
                          <a:r>
                            <a:rPr lang="de-DE" dirty="0" smtClean="0"/>
                            <a:t>Spannung</a:t>
                          </a:r>
                          <a:endParaRPr lang="de-DE" dirty="0"/>
                        </a:p>
                      </a:txBody>
                      <a:tcPr/>
                    </a:tc>
                    <a:tc>
                      <a:txBody>
                        <a:bodyPr/>
                        <a:lstStyle/>
                        <a:p>
                          <a:r>
                            <a:rPr lang="de-DE" dirty="0" smtClean="0"/>
                            <a:t>V</a:t>
                          </a:r>
                          <a:r>
                            <a:rPr lang="de-DE" baseline="0" dirty="0" smtClean="0"/>
                            <a:t> (Volt)</a:t>
                          </a:r>
                          <a:endParaRPr lang="de-DE" dirty="0"/>
                        </a:p>
                      </a:txBody>
                      <a:tcPr/>
                    </a:tc>
                    <a:tc>
                      <a:txBody>
                        <a:bodyPr/>
                        <a:lstStyle/>
                        <a:p>
                          <a:endParaRPr lang="de-DE" dirty="0"/>
                        </a:p>
                      </a:txBody>
                      <a:tcPr/>
                    </a:tc>
                    <a:tc>
                      <a:txBody>
                        <a:bodyPr/>
                        <a:lstStyle/>
                        <a:p>
                          <a:endParaRPr lang="de-DE" dirty="0"/>
                        </a:p>
                      </a:txBody>
                      <a:tcPr/>
                    </a:tc>
                  </a:tr>
                  <a:tr h="370840">
                    <a:tc>
                      <a:txBody>
                        <a:bodyPr/>
                        <a:lstStyle/>
                        <a:p>
                          <a:endParaRPr lang="de-DE" sz="300" dirty="0" smtClean="0"/>
                        </a:p>
                        <a:p>
                          <a:r>
                            <a:rPr lang="de-DE" dirty="0" smtClean="0"/>
                            <a:t>Widerstand</a:t>
                          </a:r>
                          <a:endParaRPr lang="de-DE" dirty="0"/>
                        </a:p>
                      </a:txBody>
                      <a:tcPr/>
                    </a:tc>
                    <a:tc>
                      <a:txBody>
                        <a:bodyPr/>
                        <a:lstStyle/>
                        <a:p>
                          <a:endParaRPr lang="de-DE" dirty="0"/>
                        </a:p>
                      </a:txBody>
                      <a:tcPr anchor="ctr"/>
                    </a:tc>
                    <a:tc>
                      <a:txBody>
                        <a:bodyPr/>
                        <a:lstStyle/>
                        <a:p>
                          <a:endParaRPr lang="de-DE" dirty="0"/>
                        </a:p>
                      </a:txBody>
                      <a:tcPr anchor="ctr"/>
                    </a:tc>
                    <a:tc>
                      <a:txBody>
                        <a:bodyPr/>
                        <a:lstStyle/>
                        <a:p>
                          <a:endParaRPr lang="de-DE" dirty="0"/>
                        </a:p>
                      </a:txBody>
                      <a:tcPr/>
                    </a:tc>
                  </a:tr>
                  <a:tr h="370840">
                    <a:tc>
                      <a:txBody>
                        <a:bodyPr/>
                        <a:lstStyle/>
                        <a:p>
                          <a:r>
                            <a:rPr lang="de-DE" dirty="0" smtClean="0"/>
                            <a:t>Leistung</a:t>
                          </a:r>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r>
                </a:tbl>
              </a:graphicData>
            </a:graphic>
          </p:graphicFrame>
        </mc:Choice>
        <mc:Fallback xmlns="">
          <p:graphicFrame>
            <p:nvGraphicFramePr>
              <p:cNvPr id="5" name="Inhaltsplatzhalter 4"/>
              <p:cNvGraphicFramePr>
                <a:graphicFrameLocks noGrp="1"/>
              </p:cNvGraphicFramePr>
              <p:nvPr>
                <p:ph idx="1"/>
                <p:extLst>
                  <p:ext uri="{D42A27DB-BD31-4B8C-83A1-F6EECF244321}">
                    <p14:modId xmlns:p14="http://schemas.microsoft.com/office/powerpoint/2010/main" val="3244906310"/>
                  </p:ext>
                </p:extLst>
              </p:nvPr>
            </p:nvGraphicFramePr>
            <p:xfrm>
              <a:off x="467544" y="2636912"/>
              <a:ext cx="8229600" cy="2003489"/>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de-DE" dirty="0" smtClean="0"/>
                            <a:t>Name</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Einheit</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Formelzeichen</a:t>
                          </a:r>
                          <a:endParaRPr lang="de-DE" dirty="0" smtClean="0"/>
                        </a:p>
                      </a:txBody>
                      <a:tcPr/>
                    </a:tc>
                    <a:tc>
                      <a:txBody>
                        <a:bodyPr/>
                        <a:lstStyle/>
                        <a:p>
                          <a:r>
                            <a:rPr lang="de-DE" dirty="0" smtClean="0"/>
                            <a:t>Formel</a:t>
                          </a:r>
                          <a:endParaRPr lang="de-DE" dirty="0"/>
                        </a:p>
                      </a:txBody>
                      <a:tcPr/>
                    </a:tc>
                  </a:tr>
                  <a:tr h="479489">
                    <a:tc>
                      <a:txBody>
                        <a:bodyPr/>
                        <a:lstStyle/>
                        <a:p>
                          <a:endParaRPr lang="de-DE" sz="300" dirty="0" smtClean="0"/>
                        </a:p>
                        <a:p>
                          <a:r>
                            <a:rPr lang="de-DE" dirty="0" smtClean="0"/>
                            <a:t>Strom</a:t>
                          </a:r>
                          <a:endParaRPr lang="de-DE" dirty="0"/>
                        </a:p>
                      </a:txBody>
                      <a:tcPr/>
                    </a:tc>
                    <a:tc>
                      <a:txBody>
                        <a:bodyPr/>
                        <a:lstStyle/>
                        <a:p>
                          <a:r>
                            <a:rPr lang="de-DE" sz="300" dirty="0" smtClean="0"/>
                            <a:t/>
                          </a:r>
                          <a:br>
                            <a:rPr lang="de-DE" sz="300" dirty="0" smtClean="0"/>
                          </a:br>
                          <a:r>
                            <a:rPr lang="de-DE" dirty="0" smtClean="0"/>
                            <a:t>A (</a:t>
                          </a:r>
                          <a:r>
                            <a:rPr lang="de-DE" dirty="0" err="1" smtClean="0"/>
                            <a:t>Ampère</a:t>
                          </a:r>
                          <a:r>
                            <a:rPr lang="de-DE" dirty="0" smtClean="0"/>
                            <a:t>)</a:t>
                          </a:r>
                          <a:endParaRPr lang="de-DE" dirty="0"/>
                        </a:p>
                      </a:txBody>
                      <a:tcPr/>
                    </a:tc>
                    <a:tc>
                      <a:txBody>
                        <a:bodyPr/>
                        <a:lstStyle/>
                        <a:p>
                          <a:endParaRPr lang="de-DE" sz="300" dirty="0" smtClean="0"/>
                        </a:p>
                        <a:p>
                          <a:r>
                            <a:rPr lang="de-DE" dirty="0" smtClean="0"/>
                            <a:t>I</a:t>
                          </a:r>
                          <a:endParaRPr lang="de-DE" dirty="0"/>
                        </a:p>
                      </a:txBody>
                      <a:tcPr/>
                    </a:tc>
                    <a:tc>
                      <a:txBody>
                        <a:bodyPr/>
                        <a:lstStyle/>
                        <a:p>
                          <a:endParaRPr lang="de-DE"/>
                        </a:p>
                      </a:txBody>
                      <a:tcPr>
                        <a:blipFill rotWithShape="1">
                          <a:blip r:embed="rId2"/>
                          <a:stretch>
                            <a:fillRect l="-300890" t="-84615" b="-261538"/>
                          </a:stretch>
                        </a:blipFill>
                      </a:tcPr>
                    </a:tc>
                  </a:tr>
                  <a:tr h="370840">
                    <a:tc>
                      <a:txBody>
                        <a:bodyPr/>
                        <a:lstStyle/>
                        <a:p>
                          <a:r>
                            <a:rPr lang="de-DE" dirty="0" smtClean="0"/>
                            <a:t>Spannung</a:t>
                          </a:r>
                          <a:endParaRPr lang="de-DE" dirty="0"/>
                        </a:p>
                      </a:txBody>
                      <a:tcPr/>
                    </a:tc>
                    <a:tc>
                      <a:txBody>
                        <a:bodyPr/>
                        <a:lstStyle/>
                        <a:p>
                          <a:r>
                            <a:rPr lang="de-DE" dirty="0" smtClean="0"/>
                            <a:t>V</a:t>
                          </a:r>
                          <a:r>
                            <a:rPr lang="de-DE" baseline="0" dirty="0" smtClean="0"/>
                            <a:t> (Volt)</a:t>
                          </a:r>
                          <a:endParaRPr lang="de-DE" dirty="0"/>
                        </a:p>
                      </a:txBody>
                      <a:tcPr/>
                    </a:tc>
                    <a:tc>
                      <a:txBody>
                        <a:bodyPr/>
                        <a:lstStyle/>
                        <a:p>
                          <a:endParaRPr lang="de-DE" dirty="0"/>
                        </a:p>
                      </a:txBody>
                      <a:tcPr/>
                    </a:tc>
                    <a:tc>
                      <a:txBody>
                        <a:bodyPr/>
                        <a:lstStyle/>
                        <a:p>
                          <a:endParaRPr lang="de-DE" dirty="0"/>
                        </a:p>
                      </a:txBody>
                      <a:tcPr/>
                    </a:tc>
                  </a:tr>
                  <a:tr h="411480">
                    <a:tc>
                      <a:txBody>
                        <a:bodyPr/>
                        <a:lstStyle/>
                        <a:p>
                          <a:endParaRPr lang="de-DE" sz="300" dirty="0" smtClean="0"/>
                        </a:p>
                        <a:p>
                          <a:r>
                            <a:rPr lang="de-DE" dirty="0" smtClean="0"/>
                            <a:t>Widerstand</a:t>
                          </a:r>
                          <a:endParaRPr lang="de-DE" dirty="0"/>
                        </a:p>
                      </a:txBody>
                      <a:tcPr/>
                    </a:tc>
                    <a:tc>
                      <a:txBody>
                        <a:bodyPr/>
                        <a:lstStyle/>
                        <a:p>
                          <a:endParaRPr lang="de-DE" dirty="0"/>
                        </a:p>
                      </a:txBody>
                      <a:tcPr anchor="ctr"/>
                    </a:tc>
                    <a:tc>
                      <a:txBody>
                        <a:bodyPr/>
                        <a:lstStyle/>
                        <a:p>
                          <a:endParaRPr lang="de-DE" dirty="0"/>
                        </a:p>
                      </a:txBody>
                      <a:tcPr anchor="ctr"/>
                    </a:tc>
                    <a:tc>
                      <a:txBody>
                        <a:bodyPr/>
                        <a:lstStyle/>
                        <a:p>
                          <a:endParaRPr lang="de-DE" dirty="0"/>
                        </a:p>
                      </a:txBody>
                      <a:tcPr/>
                    </a:tc>
                  </a:tr>
                  <a:tr h="370840">
                    <a:tc>
                      <a:txBody>
                        <a:bodyPr/>
                        <a:lstStyle/>
                        <a:p>
                          <a:r>
                            <a:rPr lang="de-DE" dirty="0" smtClean="0"/>
                            <a:t>Leistung</a:t>
                          </a:r>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r>
                </a:tbl>
              </a:graphicData>
            </a:graphic>
          </p:graphicFrame>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22799298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Aufgabe: Berechne den Spannungsabfall an den Widerständen R1 und R2.</a:t>
            </a:r>
          </a:p>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pPr marL="0" indent="0">
              <a:buNone/>
            </a:pPr>
            <a:r>
              <a:rPr lang="de-DE" sz="2800" dirty="0" smtClean="0"/>
              <a:t>U</a:t>
            </a:r>
            <a:r>
              <a:rPr lang="de-DE" sz="2800" baseline="-25000" dirty="0" smtClean="0"/>
              <a:t>1</a:t>
            </a:r>
            <a:r>
              <a:rPr lang="de-DE" sz="2800" dirty="0" smtClean="0"/>
              <a:t> + U</a:t>
            </a:r>
            <a:r>
              <a:rPr lang="de-DE" sz="2800" baseline="-25000" dirty="0" smtClean="0"/>
              <a:t>2</a:t>
            </a:r>
            <a:r>
              <a:rPr lang="de-DE" sz="2800" dirty="0" smtClean="0"/>
              <a:t> = </a:t>
            </a:r>
            <a:r>
              <a:rPr lang="de-DE" sz="2800" dirty="0" err="1" smtClean="0"/>
              <a:t>U</a:t>
            </a:r>
            <a:r>
              <a:rPr lang="de-DE" sz="2800" baseline="-25000" dirty="0" err="1" smtClean="0"/>
              <a:t>ges</a:t>
            </a:r>
            <a:r>
              <a:rPr lang="de-DE" sz="2800" dirty="0" smtClean="0"/>
              <a:t> </a:t>
            </a:r>
            <a:r>
              <a:rPr lang="de-DE" sz="2800" dirty="0" smtClean="0">
                <a:sym typeface="Wingdings" panose="05000000000000000000" pitchFamily="2" charset="2"/>
              </a:rPr>
              <a:t> 0,7722 V + 4,212 V = 4,9842 V </a:t>
            </a:r>
            <a:r>
              <a:rPr lang="de-DE" sz="2800" dirty="0" smtClean="0"/>
              <a:t>≈ 5V</a:t>
            </a:r>
            <a:endParaRPr lang="de-DE" sz="2800" b="1" dirty="0" smtClean="0">
              <a:solidFill>
                <a:srgbClr val="FF0000"/>
              </a:solidFill>
              <a:sym typeface="Wingdings" panose="05000000000000000000" pitchFamily="2" charset="2"/>
            </a:endParaRPr>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97" y="2636912"/>
            <a:ext cx="7926606" cy="2985180"/>
          </a:xfrm>
          <a:prstGeom prst="rect">
            <a:avLst/>
          </a:prstGeom>
        </p:spPr>
      </p:pic>
    </p:spTree>
    <p:extLst>
      <p:ext uri="{BB962C8B-B14F-4D97-AF65-F5344CB8AC3E}">
        <p14:creationId xmlns:p14="http://schemas.microsoft.com/office/powerpoint/2010/main" val="42407107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Aufgabe: </a:t>
            </a:r>
            <a:br>
              <a:rPr lang="de-DE" dirty="0" smtClean="0"/>
            </a:br>
            <a:r>
              <a:rPr lang="de-DE" dirty="0" smtClean="0"/>
              <a:t>Berechne die Gesamtstromstärke und den  Spannungsabfall an den Einzelwiderständen.</a:t>
            </a:r>
          </a:p>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9615" y="3429000"/>
            <a:ext cx="6414961" cy="2095978"/>
          </a:xfrm>
          <a:prstGeom prst="rect">
            <a:avLst/>
          </a:prstGeom>
        </p:spPr>
      </p:pic>
    </p:spTree>
    <p:extLst>
      <p:ext uri="{BB962C8B-B14F-4D97-AF65-F5344CB8AC3E}">
        <p14:creationId xmlns:p14="http://schemas.microsoft.com/office/powerpoint/2010/main" val="4447983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Lösung: </a:t>
            </a:r>
            <a:br>
              <a:rPr lang="de-DE" dirty="0" smtClean="0"/>
            </a:br>
            <a:endParaRPr lang="de-DE" dirty="0"/>
          </a:p>
          <a:p>
            <a:pPr marL="0" indent="0">
              <a:buNone/>
            </a:pPr>
            <a:endParaRPr lang="de-DE" dirty="0" smtClean="0"/>
          </a:p>
          <a:p>
            <a:pPr marL="0" indent="0">
              <a:buNone/>
            </a:pPr>
            <a:endParaRPr lang="de-DE" dirty="0"/>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18" y="1772816"/>
            <a:ext cx="6414961" cy="2095978"/>
          </a:xfrm>
          <a:prstGeom prst="rect">
            <a:avLst/>
          </a:prstGeom>
        </p:spPr>
      </p:pic>
    </p:spTree>
    <p:extLst>
      <p:ext uri="{BB962C8B-B14F-4D97-AF65-F5344CB8AC3E}">
        <p14:creationId xmlns:p14="http://schemas.microsoft.com/office/powerpoint/2010/main" val="30623056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Lösung: </a:t>
            </a:r>
            <a:br>
              <a:rPr lang="de-DE" dirty="0" smtClean="0"/>
            </a:br>
            <a:endParaRPr lang="de-DE" dirty="0"/>
          </a:p>
          <a:p>
            <a:pPr marL="0" indent="0">
              <a:buNone/>
            </a:pPr>
            <a:endParaRPr lang="de-DE" dirty="0" smtClean="0"/>
          </a:p>
          <a:p>
            <a:pPr marL="0" indent="0">
              <a:buNone/>
            </a:pPr>
            <a:endParaRPr lang="de-DE" dirty="0"/>
          </a:p>
          <a:p>
            <a:pPr marL="0" indent="0">
              <a:buNone/>
            </a:pPr>
            <a:r>
              <a:rPr lang="de-DE" dirty="0" smtClean="0"/>
              <a:t>I = U : R</a:t>
            </a:r>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18" y="1772816"/>
            <a:ext cx="6414961" cy="2095978"/>
          </a:xfrm>
          <a:prstGeom prst="rect">
            <a:avLst/>
          </a:prstGeom>
        </p:spPr>
      </p:pic>
    </p:spTree>
    <p:extLst>
      <p:ext uri="{BB962C8B-B14F-4D97-AF65-F5344CB8AC3E}">
        <p14:creationId xmlns:p14="http://schemas.microsoft.com/office/powerpoint/2010/main" val="207926995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Lösung: </a:t>
            </a:r>
            <a:br>
              <a:rPr lang="de-DE" dirty="0" smtClean="0"/>
            </a:br>
            <a:endParaRPr lang="de-DE" dirty="0"/>
          </a:p>
          <a:p>
            <a:pPr marL="0" indent="0">
              <a:buNone/>
            </a:pPr>
            <a:endParaRPr lang="de-DE" dirty="0" smtClean="0"/>
          </a:p>
          <a:p>
            <a:pPr marL="0" indent="0">
              <a:buNone/>
            </a:pPr>
            <a:endParaRPr lang="de-DE" dirty="0"/>
          </a:p>
          <a:p>
            <a:pPr marL="0" indent="0">
              <a:buNone/>
            </a:pPr>
            <a:r>
              <a:rPr lang="de-DE" dirty="0" smtClean="0"/>
              <a:t>I = U : R </a:t>
            </a:r>
            <a:r>
              <a:rPr lang="de-DE" dirty="0" smtClean="0">
                <a:sym typeface="Wingdings" panose="05000000000000000000" pitchFamily="2" charset="2"/>
              </a:rPr>
              <a:t> I =</a:t>
            </a:r>
            <a:endParaRPr lang="de-DE" dirty="0" smtClean="0"/>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18" y="1772816"/>
            <a:ext cx="6414961" cy="2095978"/>
          </a:xfrm>
          <a:prstGeom prst="rect">
            <a:avLst/>
          </a:prstGeom>
        </p:spPr>
      </p:pic>
    </p:spTree>
    <p:extLst>
      <p:ext uri="{BB962C8B-B14F-4D97-AF65-F5344CB8AC3E}">
        <p14:creationId xmlns:p14="http://schemas.microsoft.com/office/powerpoint/2010/main" val="2928283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Lösung: </a:t>
            </a:r>
            <a:br>
              <a:rPr lang="de-DE" dirty="0" smtClean="0"/>
            </a:br>
            <a:endParaRPr lang="de-DE" dirty="0"/>
          </a:p>
          <a:p>
            <a:pPr marL="0" indent="0">
              <a:buNone/>
            </a:pPr>
            <a:endParaRPr lang="de-DE" dirty="0" smtClean="0"/>
          </a:p>
          <a:p>
            <a:pPr marL="0" indent="0">
              <a:buNone/>
            </a:pPr>
            <a:endParaRPr lang="de-DE" dirty="0"/>
          </a:p>
          <a:p>
            <a:pPr marL="0" indent="0">
              <a:buNone/>
            </a:pPr>
            <a:r>
              <a:rPr lang="de-DE" dirty="0" smtClean="0"/>
              <a:t>I = U : R </a:t>
            </a:r>
            <a:r>
              <a:rPr lang="de-DE" dirty="0" smtClean="0">
                <a:sym typeface="Wingdings" panose="05000000000000000000" pitchFamily="2" charset="2"/>
              </a:rPr>
              <a:t> I = 12 V : 5520 </a:t>
            </a:r>
            <a:r>
              <a:rPr lang="el-GR" dirty="0" smtClean="0"/>
              <a:t>Ω</a:t>
            </a:r>
            <a:r>
              <a:rPr lang="de-DE" dirty="0" smtClean="0"/>
              <a:t> =</a:t>
            </a:r>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18" y="1772816"/>
            <a:ext cx="6414961" cy="2095978"/>
          </a:xfrm>
          <a:prstGeom prst="rect">
            <a:avLst/>
          </a:prstGeom>
        </p:spPr>
      </p:pic>
    </p:spTree>
    <p:extLst>
      <p:ext uri="{BB962C8B-B14F-4D97-AF65-F5344CB8AC3E}">
        <p14:creationId xmlns:p14="http://schemas.microsoft.com/office/powerpoint/2010/main" val="233265301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Lösung: </a:t>
            </a:r>
            <a:br>
              <a:rPr lang="de-DE" dirty="0" smtClean="0"/>
            </a:br>
            <a:endParaRPr lang="de-DE" dirty="0"/>
          </a:p>
          <a:p>
            <a:pPr marL="0" indent="0">
              <a:buNone/>
            </a:pPr>
            <a:endParaRPr lang="de-DE" dirty="0" smtClean="0"/>
          </a:p>
          <a:p>
            <a:pPr marL="0" indent="0">
              <a:buNone/>
            </a:pPr>
            <a:endParaRPr lang="de-DE" dirty="0"/>
          </a:p>
          <a:p>
            <a:pPr marL="0" indent="0">
              <a:buNone/>
            </a:pPr>
            <a:r>
              <a:rPr lang="de-DE" dirty="0" smtClean="0"/>
              <a:t>I = U : R </a:t>
            </a:r>
            <a:r>
              <a:rPr lang="de-DE" dirty="0" smtClean="0">
                <a:sym typeface="Wingdings" panose="05000000000000000000" pitchFamily="2" charset="2"/>
              </a:rPr>
              <a:t> I = 12 V : 5520 </a:t>
            </a:r>
            <a:r>
              <a:rPr lang="el-GR" dirty="0" smtClean="0"/>
              <a:t>Ω</a:t>
            </a:r>
            <a:r>
              <a:rPr lang="de-DE" dirty="0" smtClean="0"/>
              <a:t> = 2,17 mA</a:t>
            </a:r>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18" y="1772816"/>
            <a:ext cx="6414961" cy="2095978"/>
          </a:xfrm>
          <a:prstGeom prst="rect">
            <a:avLst/>
          </a:prstGeom>
        </p:spPr>
      </p:pic>
    </p:spTree>
    <p:extLst>
      <p:ext uri="{BB962C8B-B14F-4D97-AF65-F5344CB8AC3E}">
        <p14:creationId xmlns:p14="http://schemas.microsoft.com/office/powerpoint/2010/main" val="188045978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Lösung: </a:t>
            </a:r>
            <a:br>
              <a:rPr lang="de-DE" dirty="0" smtClean="0"/>
            </a:br>
            <a:endParaRPr lang="de-DE" dirty="0"/>
          </a:p>
          <a:p>
            <a:pPr marL="0" indent="0">
              <a:buNone/>
            </a:pPr>
            <a:endParaRPr lang="de-DE" dirty="0" smtClean="0"/>
          </a:p>
          <a:p>
            <a:pPr marL="0" indent="0">
              <a:buNone/>
            </a:pPr>
            <a:endParaRPr lang="de-DE" dirty="0"/>
          </a:p>
          <a:p>
            <a:pPr marL="0" indent="0">
              <a:buNone/>
            </a:pPr>
            <a:r>
              <a:rPr lang="de-DE" dirty="0" smtClean="0"/>
              <a:t>I = U : R </a:t>
            </a:r>
            <a:r>
              <a:rPr lang="de-DE" dirty="0" smtClean="0">
                <a:sym typeface="Wingdings" panose="05000000000000000000" pitchFamily="2" charset="2"/>
              </a:rPr>
              <a:t> I = 12 V : 5520 </a:t>
            </a:r>
            <a:r>
              <a:rPr lang="el-GR" dirty="0" smtClean="0"/>
              <a:t>Ω</a:t>
            </a:r>
            <a:r>
              <a:rPr lang="de-DE" dirty="0" smtClean="0"/>
              <a:t> = 2,17 mA</a:t>
            </a:r>
          </a:p>
          <a:p>
            <a:pPr marL="0" indent="0">
              <a:buNone/>
            </a:pPr>
            <a:r>
              <a:rPr lang="de-DE" dirty="0" smtClean="0"/>
              <a:t>U</a:t>
            </a:r>
            <a:r>
              <a:rPr lang="de-DE" baseline="-25000" dirty="0" smtClean="0"/>
              <a:t>1</a:t>
            </a:r>
            <a:r>
              <a:rPr lang="de-DE" dirty="0" smtClean="0"/>
              <a:t> =</a:t>
            </a:r>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18" y="1772816"/>
            <a:ext cx="6414961" cy="2095978"/>
          </a:xfrm>
          <a:prstGeom prst="rect">
            <a:avLst/>
          </a:prstGeom>
        </p:spPr>
      </p:pic>
    </p:spTree>
    <p:extLst>
      <p:ext uri="{BB962C8B-B14F-4D97-AF65-F5344CB8AC3E}">
        <p14:creationId xmlns:p14="http://schemas.microsoft.com/office/powerpoint/2010/main" val="148857409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Lösung: </a:t>
            </a:r>
            <a:br>
              <a:rPr lang="de-DE" dirty="0" smtClean="0"/>
            </a:br>
            <a:endParaRPr lang="de-DE" dirty="0"/>
          </a:p>
          <a:p>
            <a:pPr marL="0" indent="0">
              <a:buNone/>
            </a:pPr>
            <a:endParaRPr lang="de-DE" dirty="0" smtClean="0"/>
          </a:p>
          <a:p>
            <a:pPr marL="0" indent="0">
              <a:buNone/>
            </a:pPr>
            <a:endParaRPr lang="de-DE" dirty="0"/>
          </a:p>
          <a:p>
            <a:pPr marL="0" indent="0">
              <a:buNone/>
            </a:pPr>
            <a:r>
              <a:rPr lang="de-DE" dirty="0" smtClean="0"/>
              <a:t>I = U : R </a:t>
            </a:r>
            <a:r>
              <a:rPr lang="de-DE" dirty="0" smtClean="0">
                <a:sym typeface="Wingdings" panose="05000000000000000000" pitchFamily="2" charset="2"/>
              </a:rPr>
              <a:t> I = 12 V : 5520 </a:t>
            </a:r>
            <a:r>
              <a:rPr lang="el-GR" dirty="0" smtClean="0"/>
              <a:t>Ω</a:t>
            </a:r>
            <a:r>
              <a:rPr lang="de-DE" dirty="0" smtClean="0"/>
              <a:t> = 2,17 mA</a:t>
            </a:r>
          </a:p>
          <a:p>
            <a:pPr marL="0" indent="0">
              <a:buNone/>
            </a:pPr>
            <a:r>
              <a:rPr lang="de-DE" dirty="0" smtClean="0"/>
              <a:t>U</a:t>
            </a:r>
            <a:r>
              <a:rPr lang="de-DE" baseline="-25000" dirty="0" smtClean="0"/>
              <a:t>1</a:t>
            </a:r>
            <a:r>
              <a:rPr lang="de-DE" dirty="0" smtClean="0"/>
              <a:t> = R</a:t>
            </a:r>
            <a:r>
              <a:rPr lang="de-DE" baseline="-25000" dirty="0" smtClean="0"/>
              <a:t>1</a:t>
            </a:r>
            <a:r>
              <a:rPr lang="de-DE" dirty="0" smtClean="0"/>
              <a:t> * I</a:t>
            </a:r>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18" y="1772816"/>
            <a:ext cx="6414961" cy="2095978"/>
          </a:xfrm>
          <a:prstGeom prst="rect">
            <a:avLst/>
          </a:prstGeom>
        </p:spPr>
      </p:pic>
    </p:spTree>
    <p:extLst>
      <p:ext uri="{BB962C8B-B14F-4D97-AF65-F5344CB8AC3E}">
        <p14:creationId xmlns:p14="http://schemas.microsoft.com/office/powerpoint/2010/main" val="218196911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Lösung: </a:t>
            </a:r>
            <a:br>
              <a:rPr lang="de-DE" dirty="0" smtClean="0"/>
            </a:br>
            <a:endParaRPr lang="de-DE" dirty="0"/>
          </a:p>
          <a:p>
            <a:pPr marL="0" indent="0">
              <a:buNone/>
            </a:pPr>
            <a:endParaRPr lang="de-DE" dirty="0" smtClean="0"/>
          </a:p>
          <a:p>
            <a:pPr marL="0" indent="0">
              <a:buNone/>
            </a:pPr>
            <a:endParaRPr lang="de-DE" dirty="0"/>
          </a:p>
          <a:p>
            <a:pPr marL="0" indent="0">
              <a:buNone/>
            </a:pPr>
            <a:r>
              <a:rPr lang="de-DE" dirty="0" smtClean="0"/>
              <a:t>I = U : R </a:t>
            </a:r>
            <a:r>
              <a:rPr lang="de-DE" dirty="0" smtClean="0">
                <a:sym typeface="Wingdings" panose="05000000000000000000" pitchFamily="2" charset="2"/>
              </a:rPr>
              <a:t> I = 12 V : 5520 </a:t>
            </a:r>
            <a:r>
              <a:rPr lang="el-GR" dirty="0" smtClean="0"/>
              <a:t>Ω</a:t>
            </a:r>
            <a:r>
              <a:rPr lang="de-DE" dirty="0" smtClean="0"/>
              <a:t> = 2,17 mA</a:t>
            </a:r>
          </a:p>
          <a:p>
            <a:pPr marL="0" indent="0">
              <a:buNone/>
            </a:pPr>
            <a:r>
              <a:rPr lang="de-DE" dirty="0" smtClean="0"/>
              <a:t>U</a:t>
            </a:r>
            <a:r>
              <a:rPr lang="de-DE" baseline="-25000" dirty="0" smtClean="0"/>
              <a:t>1</a:t>
            </a:r>
            <a:r>
              <a:rPr lang="de-DE" dirty="0" smtClean="0"/>
              <a:t> = R</a:t>
            </a:r>
            <a:r>
              <a:rPr lang="de-DE" baseline="-25000" dirty="0" smtClean="0"/>
              <a:t>1</a:t>
            </a:r>
            <a:r>
              <a:rPr lang="de-DE" dirty="0" smtClean="0"/>
              <a:t> * I </a:t>
            </a:r>
            <a:r>
              <a:rPr lang="de-DE" dirty="0" smtClean="0">
                <a:sym typeface="Wingdings" panose="05000000000000000000" pitchFamily="2" charset="2"/>
              </a:rPr>
              <a:t> U</a:t>
            </a:r>
            <a:r>
              <a:rPr lang="de-DE" baseline="-25000" dirty="0" smtClean="0">
                <a:sym typeface="Wingdings" panose="05000000000000000000" pitchFamily="2" charset="2"/>
              </a:rPr>
              <a:t>1</a:t>
            </a:r>
            <a:r>
              <a:rPr lang="de-DE" dirty="0" smtClean="0">
                <a:sym typeface="Wingdings" panose="05000000000000000000" pitchFamily="2" charset="2"/>
              </a:rPr>
              <a:t> =</a:t>
            </a:r>
            <a:endParaRPr lang="de-DE" dirty="0" smtClean="0"/>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18" y="1772816"/>
            <a:ext cx="6414961" cy="2095978"/>
          </a:xfrm>
          <a:prstGeom prst="rect">
            <a:avLst/>
          </a:prstGeom>
        </p:spPr>
      </p:pic>
    </p:spTree>
    <p:extLst>
      <p:ext uri="{BB962C8B-B14F-4D97-AF65-F5344CB8AC3E}">
        <p14:creationId xmlns:p14="http://schemas.microsoft.com/office/powerpoint/2010/main" val="1696969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Grundbegriffe in der Elektronik</a:t>
            </a:r>
            <a:endParaRPr lang="de-DE" dirty="0"/>
          </a:p>
        </p:txBody>
      </p:sp>
      <mc:AlternateContent xmlns:mc="http://schemas.openxmlformats.org/markup-compatibility/2006" xmlns:a14="http://schemas.microsoft.com/office/drawing/2010/main">
        <mc:Choice Requires="a14">
          <p:graphicFrame>
            <p:nvGraphicFramePr>
              <p:cNvPr id="5" name="Inhaltsplatzhalter 4"/>
              <p:cNvGraphicFramePr>
                <a:graphicFrameLocks noGrp="1"/>
              </p:cNvGraphicFramePr>
              <p:nvPr>
                <p:ph idx="1"/>
                <p:extLst>
                  <p:ext uri="{D42A27DB-BD31-4B8C-83A1-F6EECF244321}">
                    <p14:modId xmlns:p14="http://schemas.microsoft.com/office/powerpoint/2010/main" val="4002154956"/>
                  </p:ext>
                </p:extLst>
              </p:nvPr>
            </p:nvGraphicFramePr>
            <p:xfrm>
              <a:off x="467544" y="2636912"/>
              <a:ext cx="8229600" cy="2003489"/>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de-DE" dirty="0" smtClean="0"/>
                            <a:t>Name</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Einheit</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Formelzeichen</a:t>
                          </a:r>
                        </a:p>
                      </a:txBody>
                      <a:tcPr/>
                    </a:tc>
                    <a:tc>
                      <a:txBody>
                        <a:bodyPr/>
                        <a:lstStyle/>
                        <a:p>
                          <a:r>
                            <a:rPr lang="de-DE" dirty="0" smtClean="0"/>
                            <a:t>Formel</a:t>
                          </a:r>
                          <a:endParaRPr lang="de-DE" dirty="0"/>
                        </a:p>
                      </a:txBody>
                      <a:tcPr/>
                    </a:tc>
                  </a:tr>
                  <a:tr h="370840">
                    <a:tc>
                      <a:txBody>
                        <a:bodyPr/>
                        <a:lstStyle/>
                        <a:p>
                          <a:endParaRPr lang="de-DE" sz="300" dirty="0" smtClean="0"/>
                        </a:p>
                        <a:p>
                          <a:r>
                            <a:rPr lang="de-DE" dirty="0" smtClean="0"/>
                            <a:t>Strom</a:t>
                          </a:r>
                          <a:endParaRPr lang="de-DE" dirty="0"/>
                        </a:p>
                      </a:txBody>
                      <a:tcPr/>
                    </a:tc>
                    <a:tc>
                      <a:txBody>
                        <a:bodyPr/>
                        <a:lstStyle/>
                        <a:p>
                          <a:r>
                            <a:rPr lang="de-DE" sz="300" dirty="0" smtClean="0"/>
                            <a:t/>
                          </a:r>
                          <a:br>
                            <a:rPr lang="de-DE" sz="300" dirty="0" smtClean="0"/>
                          </a:br>
                          <a:r>
                            <a:rPr lang="de-DE" dirty="0" smtClean="0"/>
                            <a:t>A (</a:t>
                          </a:r>
                          <a:r>
                            <a:rPr lang="de-DE" dirty="0" err="1" smtClean="0"/>
                            <a:t>Ampère</a:t>
                          </a:r>
                          <a:r>
                            <a:rPr lang="de-DE" dirty="0" smtClean="0"/>
                            <a:t>)</a:t>
                          </a:r>
                          <a:endParaRPr lang="de-DE" dirty="0"/>
                        </a:p>
                      </a:txBody>
                      <a:tcPr/>
                    </a:tc>
                    <a:tc>
                      <a:txBody>
                        <a:bodyPr/>
                        <a:lstStyle/>
                        <a:p>
                          <a:endParaRPr lang="de-DE" sz="300" dirty="0" smtClean="0"/>
                        </a:p>
                        <a:p>
                          <a:r>
                            <a:rPr lang="de-DE" dirty="0" smtClean="0"/>
                            <a:t>I</a:t>
                          </a:r>
                          <a:endParaRPr lang="de-DE" dirty="0"/>
                        </a:p>
                      </a:txBody>
                      <a:tcPr/>
                    </a:tc>
                    <a:tc>
                      <a:txBody>
                        <a:bodyPr/>
                        <a:lstStyle/>
                        <a:p>
                          <a:r>
                            <a:rPr lang="de-DE" dirty="0" smtClean="0"/>
                            <a:t>I = </a:t>
                          </a:r>
                          <a14:m>
                            <m:oMath xmlns:m="http://schemas.openxmlformats.org/officeDocument/2006/math">
                              <m:f>
                                <m:fPr>
                                  <m:ctrlPr>
                                    <a:rPr lang="de-DE" i="1" smtClean="0">
                                      <a:latin typeface="Cambria Math"/>
                                    </a:rPr>
                                  </m:ctrlPr>
                                </m:fPr>
                                <m:num>
                                  <m:r>
                                    <a:rPr lang="de-DE" b="0" i="1" smtClean="0">
                                      <a:latin typeface="Cambria Math"/>
                                    </a:rPr>
                                    <m:t>𝑈</m:t>
                                  </m:r>
                                </m:num>
                                <m:den>
                                  <m:r>
                                    <a:rPr lang="de-DE" b="0" i="1" smtClean="0">
                                      <a:latin typeface="Cambria Math"/>
                                    </a:rPr>
                                    <m:t>𝑅</m:t>
                                  </m:r>
                                </m:den>
                              </m:f>
                            </m:oMath>
                          </a14:m>
                          <a:endParaRPr lang="de-DE" dirty="0"/>
                        </a:p>
                      </a:txBody>
                      <a:tcPr/>
                    </a:tc>
                  </a:tr>
                  <a:tr h="370840">
                    <a:tc>
                      <a:txBody>
                        <a:bodyPr/>
                        <a:lstStyle/>
                        <a:p>
                          <a:r>
                            <a:rPr lang="de-DE" dirty="0" smtClean="0"/>
                            <a:t>Spannung</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V</a:t>
                          </a:r>
                          <a:r>
                            <a:rPr lang="de-DE" baseline="0" dirty="0" smtClean="0"/>
                            <a:t> (Volt)</a:t>
                          </a:r>
                        </a:p>
                      </a:txBody>
                      <a:tcPr/>
                    </a:tc>
                    <a:tc>
                      <a:txBody>
                        <a:bodyPr/>
                        <a:lstStyle/>
                        <a:p>
                          <a:r>
                            <a:rPr lang="de-DE" dirty="0" smtClean="0"/>
                            <a:t>U</a:t>
                          </a:r>
                          <a:endParaRPr lang="de-DE" dirty="0"/>
                        </a:p>
                      </a:txBody>
                      <a:tcPr/>
                    </a:tc>
                    <a:tc>
                      <a:txBody>
                        <a:bodyPr/>
                        <a:lstStyle/>
                        <a:p>
                          <a:endParaRPr lang="de-DE" dirty="0"/>
                        </a:p>
                      </a:txBody>
                      <a:tcPr/>
                    </a:tc>
                  </a:tr>
                  <a:tr h="370840">
                    <a:tc>
                      <a:txBody>
                        <a:bodyPr/>
                        <a:lstStyle/>
                        <a:p>
                          <a:endParaRPr lang="de-DE" sz="300" dirty="0" smtClean="0"/>
                        </a:p>
                        <a:p>
                          <a:r>
                            <a:rPr lang="de-DE" dirty="0" smtClean="0"/>
                            <a:t>Widerstand</a:t>
                          </a:r>
                          <a:endParaRPr lang="de-DE" dirty="0"/>
                        </a:p>
                      </a:txBody>
                      <a:tcPr/>
                    </a:tc>
                    <a:tc>
                      <a:txBody>
                        <a:bodyPr/>
                        <a:lstStyle/>
                        <a:p>
                          <a:endParaRPr lang="de-DE" dirty="0"/>
                        </a:p>
                      </a:txBody>
                      <a:tcPr anchor="ctr"/>
                    </a:tc>
                    <a:tc>
                      <a:txBody>
                        <a:bodyPr/>
                        <a:lstStyle/>
                        <a:p>
                          <a:endParaRPr lang="de-DE" dirty="0"/>
                        </a:p>
                      </a:txBody>
                      <a:tcPr anchor="ctr"/>
                    </a:tc>
                    <a:tc>
                      <a:txBody>
                        <a:bodyPr/>
                        <a:lstStyle/>
                        <a:p>
                          <a:endParaRPr lang="de-DE" dirty="0"/>
                        </a:p>
                      </a:txBody>
                      <a:tcPr/>
                    </a:tc>
                  </a:tr>
                  <a:tr h="370840">
                    <a:tc>
                      <a:txBody>
                        <a:bodyPr/>
                        <a:lstStyle/>
                        <a:p>
                          <a:r>
                            <a:rPr lang="de-DE" dirty="0" smtClean="0"/>
                            <a:t>Leistung</a:t>
                          </a:r>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r>
                </a:tbl>
              </a:graphicData>
            </a:graphic>
          </p:graphicFrame>
        </mc:Choice>
        <mc:Fallback xmlns="">
          <p:graphicFrame>
            <p:nvGraphicFramePr>
              <p:cNvPr id="5" name="Inhaltsplatzhalter 4"/>
              <p:cNvGraphicFramePr>
                <a:graphicFrameLocks noGrp="1"/>
              </p:cNvGraphicFramePr>
              <p:nvPr>
                <p:ph idx="1"/>
                <p:extLst>
                  <p:ext uri="{D42A27DB-BD31-4B8C-83A1-F6EECF244321}">
                    <p14:modId xmlns:p14="http://schemas.microsoft.com/office/powerpoint/2010/main" val="4002154956"/>
                  </p:ext>
                </p:extLst>
              </p:nvPr>
            </p:nvGraphicFramePr>
            <p:xfrm>
              <a:off x="467544" y="2636912"/>
              <a:ext cx="8229600" cy="2003489"/>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de-DE" dirty="0" smtClean="0"/>
                            <a:t>Name</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Einheit</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Formelzeichen</a:t>
                          </a:r>
                          <a:endParaRPr lang="de-DE" dirty="0" smtClean="0"/>
                        </a:p>
                      </a:txBody>
                      <a:tcPr/>
                    </a:tc>
                    <a:tc>
                      <a:txBody>
                        <a:bodyPr/>
                        <a:lstStyle/>
                        <a:p>
                          <a:r>
                            <a:rPr lang="de-DE" dirty="0" smtClean="0"/>
                            <a:t>Formel</a:t>
                          </a:r>
                          <a:endParaRPr lang="de-DE" dirty="0"/>
                        </a:p>
                      </a:txBody>
                      <a:tcPr/>
                    </a:tc>
                  </a:tr>
                  <a:tr h="479489">
                    <a:tc>
                      <a:txBody>
                        <a:bodyPr/>
                        <a:lstStyle/>
                        <a:p>
                          <a:endParaRPr lang="de-DE" sz="300" dirty="0" smtClean="0"/>
                        </a:p>
                        <a:p>
                          <a:r>
                            <a:rPr lang="de-DE" dirty="0" smtClean="0"/>
                            <a:t>Strom</a:t>
                          </a:r>
                          <a:endParaRPr lang="de-DE" dirty="0"/>
                        </a:p>
                      </a:txBody>
                      <a:tcPr/>
                    </a:tc>
                    <a:tc>
                      <a:txBody>
                        <a:bodyPr/>
                        <a:lstStyle/>
                        <a:p>
                          <a:r>
                            <a:rPr lang="de-DE" sz="300" dirty="0" smtClean="0"/>
                            <a:t/>
                          </a:r>
                          <a:br>
                            <a:rPr lang="de-DE" sz="300" dirty="0" smtClean="0"/>
                          </a:br>
                          <a:r>
                            <a:rPr lang="de-DE" dirty="0" smtClean="0"/>
                            <a:t>A (</a:t>
                          </a:r>
                          <a:r>
                            <a:rPr lang="de-DE" dirty="0" err="1" smtClean="0"/>
                            <a:t>Ampère</a:t>
                          </a:r>
                          <a:r>
                            <a:rPr lang="de-DE" dirty="0" smtClean="0"/>
                            <a:t>)</a:t>
                          </a:r>
                          <a:endParaRPr lang="de-DE" dirty="0"/>
                        </a:p>
                      </a:txBody>
                      <a:tcPr/>
                    </a:tc>
                    <a:tc>
                      <a:txBody>
                        <a:bodyPr/>
                        <a:lstStyle/>
                        <a:p>
                          <a:endParaRPr lang="de-DE" sz="300" dirty="0" smtClean="0"/>
                        </a:p>
                        <a:p>
                          <a:r>
                            <a:rPr lang="de-DE" dirty="0" smtClean="0"/>
                            <a:t>I</a:t>
                          </a:r>
                          <a:endParaRPr lang="de-DE" dirty="0"/>
                        </a:p>
                      </a:txBody>
                      <a:tcPr/>
                    </a:tc>
                    <a:tc>
                      <a:txBody>
                        <a:bodyPr/>
                        <a:lstStyle/>
                        <a:p>
                          <a:endParaRPr lang="de-DE"/>
                        </a:p>
                      </a:txBody>
                      <a:tcPr>
                        <a:blipFill rotWithShape="1">
                          <a:blip r:embed="rId2"/>
                          <a:stretch>
                            <a:fillRect l="-300890" t="-84615" b="-261538"/>
                          </a:stretch>
                        </a:blipFill>
                      </a:tcPr>
                    </a:tc>
                  </a:tr>
                  <a:tr h="370840">
                    <a:tc>
                      <a:txBody>
                        <a:bodyPr/>
                        <a:lstStyle/>
                        <a:p>
                          <a:r>
                            <a:rPr lang="de-DE" dirty="0" smtClean="0"/>
                            <a:t>Spannung</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V</a:t>
                          </a:r>
                          <a:r>
                            <a:rPr lang="de-DE" baseline="0" dirty="0" smtClean="0"/>
                            <a:t> (Volt)</a:t>
                          </a:r>
                        </a:p>
                      </a:txBody>
                      <a:tcPr/>
                    </a:tc>
                    <a:tc>
                      <a:txBody>
                        <a:bodyPr/>
                        <a:lstStyle/>
                        <a:p>
                          <a:r>
                            <a:rPr lang="de-DE" dirty="0" smtClean="0"/>
                            <a:t>U</a:t>
                          </a:r>
                          <a:endParaRPr lang="de-DE" dirty="0"/>
                        </a:p>
                      </a:txBody>
                      <a:tcPr/>
                    </a:tc>
                    <a:tc>
                      <a:txBody>
                        <a:bodyPr/>
                        <a:lstStyle/>
                        <a:p>
                          <a:endParaRPr lang="de-DE" dirty="0"/>
                        </a:p>
                      </a:txBody>
                      <a:tcPr/>
                    </a:tc>
                  </a:tr>
                  <a:tr h="411480">
                    <a:tc>
                      <a:txBody>
                        <a:bodyPr/>
                        <a:lstStyle/>
                        <a:p>
                          <a:endParaRPr lang="de-DE" sz="300" dirty="0" smtClean="0"/>
                        </a:p>
                        <a:p>
                          <a:r>
                            <a:rPr lang="de-DE" dirty="0" smtClean="0"/>
                            <a:t>Widerstand</a:t>
                          </a:r>
                          <a:endParaRPr lang="de-DE" dirty="0"/>
                        </a:p>
                      </a:txBody>
                      <a:tcPr/>
                    </a:tc>
                    <a:tc>
                      <a:txBody>
                        <a:bodyPr/>
                        <a:lstStyle/>
                        <a:p>
                          <a:endParaRPr lang="de-DE" dirty="0"/>
                        </a:p>
                      </a:txBody>
                      <a:tcPr anchor="ctr"/>
                    </a:tc>
                    <a:tc>
                      <a:txBody>
                        <a:bodyPr/>
                        <a:lstStyle/>
                        <a:p>
                          <a:endParaRPr lang="de-DE" dirty="0"/>
                        </a:p>
                      </a:txBody>
                      <a:tcPr anchor="ctr"/>
                    </a:tc>
                    <a:tc>
                      <a:txBody>
                        <a:bodyPr/>
                        <a:lstStyle/>
                        <a:p>
                          <a:endParaRPr lang="de-DE" dirty="0"/>
                        </a:p>
                      </a:txBody>
                      <a:tcPr/>
                    </a:tc>
                  </a:tr>
                  <a:tr h="370840">
                    <a:tc>
                      <a:txBody>
                        <a:bodyPr/>
                        <a:lstStyle/>
                        <a:p>
                          <a:r>
                            <a:rPr lang="de-DE" dirty="0" smtClean="0"/>
                            <a:t>Leistung</a:t>
                          </a:r>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r>
                </a:tbl>
              </a:graphicData>
            </a:graphic>
          </p:graphicFrame>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23574627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Lösung: </a:t>
            </a:r>
            <a:br>
              <a:rPr lang="de-DE" dirty="0" smtClean="0"/>
            </a:br>
            <a:endParaRPr lang="de-DE" dirty="0"/>
          </a:p>
          <a:p>
            <a:pPr marL="0" indent="0">
              <a:buNone/>
            </a:pPr>
            <a:endParaRPr lang="de-DE" dirty="0" smtClean="0"/>
          </a:p>
          <a:p>
            <a:pPr marL="0" indent="0">
              <a:buNone/>
            </a:pPr>
            <a:endParaRPr lang="de-DE" dirty="0"/>
          </a:p>
          <a:p>
            <a:pPr marL="0" indent="0">
              <a:buNone/>
            </a:pPr>
            <a:r>
              <a:rPr lang="de-DE" dirty="0" smtClean="0"/>
              <a:t>I = U : R </a:t>
            </a:r>
            <a:r>
              <a:rPr lang="de-DE" dirty="0" smtClean="0">
                <a:sym typeface="Wingdings" panose="05000000000000000000" pitchFamily="2" charset="2"/>
              </a:rPr>
              <a:t> I = 12 V : 5520 </a:t>
            </a:r>
            <a:r>
              <a:rPr lang="el-GR" dirty="0" smtClean="0"/>
              <a:t>Ω</a:t>
            </a:r>
            <a:r>
              <a:rPr lang="de-DE" dirty="0" smtClean="0"/>
              <a:t> = 2,17 mA</a:t>
            </a:r>
          </a:p>
          <a:p>
            <a:pPr marL="0" indent="0">
              <a:buNone/>
            </a:pPr>
            <a:r>
              <a:rPr lang="de-DE" dirty="0" smtClean="0"/>
              <a:t>U</a:t>
            </a:r>
            <a:r>
              <a:rPr lang="de-DE" baseline="-25000" dirty="0" smtClean="0"/>
              <a:t>1</a:t>
            </a:r>
            <a:r>
              <a:rPr lang="de-DE" dirty="0" smtClean="0"/>
              <a:t> = R</a:t>
            </a:r>
            <a:r>
              <a:rPr lang="de-DE" baseline="-25000" dirty="0" smtClean="0"/>
              <a:t>1</a:t>
            </a:r>
            <a:r>
              <a:rPr lang="de-DE" dirty="0" smtClean="0"/>
              <a:t> * I </a:t>
            </a:r>
            <a:r>
              <a:rPr lang="de-DE" dirty="0" smtClean="0">
                <a:sym typeface="Wingdings" panose="05000000000000000000" pitchFamily="2" charset="2"/>
              </a:rPr>
              <a:t> U</a:t>
            </a:r>
            <a:r>
              <a:rPr lang="de-DE" baseline="-25000" dirty="0" smtClean="0">
                <a:sym typeface="Wingdings" panose="05000000000000000000" pitchFamily="2" charset="2"/>
              </a:rPr>
              <a:t>1</a:t>
            </a:r>
            <a:r>
              <a:rPr lang="de-DE" dirty="0" smtClean="0">
                <a:sym typeface="Wingdings" panose="05000000000000000000" pitchFamily="2" charset="2"/>
              </a:rPr>
              <a:t> =   820 </a:t>
            </a:r>
            <a:r>
              <a:rPr lang="el-GR" dirty="0" smtClean="0"/>
              <a:t>Ω</a:t>
            </a:r>
            <a:r>
              <a:rPr lang="de-DE" dirty="0" smtClean="0"/>
              <a:t> * 2,17 mA =</a:t>
            </a:r>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18" y="1772816"/>
            <a:ext cx="6414961" cy="2095978"/>
          </a:xfrm>
          <a:prstGeom prst="rect">
            <a:avLst/>
          </a:prstGeom>
        </p:spPr>
      </p:pic>
    </p:spTree>
    <p:extLst>
      <p:ext uri="{BB962C8B-B14F-4D97-AF65-F5344CB8AC3E}">
        <p14:creationId xmlns:p14="http://schemas.microsoft.com/office/powerpoint/2010/main" val="243101346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Lösung: </a:t>
            </a:r>
            <a:br>
              <a:rPr lang="de-DE" dirty="0" smtClean="0"/>
            </a:br>
            <a:endParaRPr lang="de-DE" dirty="0"/>
          </a:p>
          <a:p>
            <a:pPr marL="0" indent="0">
              <a:buNone/>
            </a:pPr>
            <a:endParaRPr lang="de-DE" dirty="0" smtClean="0"/>
          </a:p>
          <a:p>
            <a:pPr marL="0" indent="0">
              <a:buNone/>
            </a:pPr>
            <a:endParaRPr lang="de-DE" dirty="0"/>
          </a:p>
          <a:p>
            <a:pPr marL="0" indent="0">
              <a:buNone/>
            </a:pPr>
            <a:r>
              <a:rPr lang="de-DE" dirty="0" smtClean="0"/>
              <a:t>I = U : R </a:t>
            </a:r>
            <a:r>
              <a:rPr lang="de-DE" dirty="0" smtClean="0">
                <a:sym typeface="Wingdings" panose="05000000000000000000" pitchFamily="2" charset="2"/>
              </a:rPr>
              <a:t> I = 12 V : 5520 </a:t>
            </a:r>
            <a:r>
              <a:rPr lang="el-GR" dirty="0" smtClean="0"/>
              <a:t>Ω</a:t>
            </a:r>
            <a:r>
              <a:rPr lang="de-DE" dirty="0" smtClean="0"/>
              <a:t> = 2,17 mA</a:t>
            </a:r>
          </a:p>
          <a:p>
            <a:pPr marL="0" indent="0">
              <a:buNone/>
            </a:pPr>
            <a:r>
              <a:rPr lang="de-DE" dirty="0" smtClean="0"/>
              <a:t>U</a:t>
            </a:r>
            <a:r>
              <a:rPr lang="de-DE" baseline="-25000" dirty="0" smtClean="0"/>
              <a:t>1</a:t>
            </a:r>
            <a:r>
              <a:rPr lang="de-DE" dirty="0" smtClean="0"/>
              <a:t> = R</a:t>
            </a:r>
            <a:r>
              <a:rPr lang="de-DE" baseline="-25000" dirty="0" smtClean="0"/>
              <a:t>1</a:t>
            </a:r>
            <a:r>
              <a:rPr lang="de-DE" dirty="0" smtClean="0"/>
              <a:t> * I </a:t>
            </a:r>
            <a:r>
              <a:rPr lang="de-DE" dirty="0" smtClean="0">
                <a:sym typeface="Wingdings" panose="05000000000000000000" pitchFamily="2" charset="2"/>
              </a:rPr>
              <a:t> U</a:t>
            </a:r>
            <a:r>
              <a:rPr lang="de-DE" baseline="-25000" dirty="0" smtClean="0">
                <a:sym typeface="Wingdings" panose="05000000000000000000" pitchFamily="2" charset="2"/>
              </a:rPr>
              <a:t>1</a:t>
            </a:r>
            <a:r>
              <a:rPr lang="de-DE" dirty="0" smtClean="0">
                <a:sym typeface="Wingdings" panose="05000000000000000000" pitchFamily="2" charset="2"/>
              </a:rPr>
              <a:t> =   820 </a:t>
            </a:r>
            <a:r>
              <a:rPr lang="el-GR" dirty="0" smtClean="0"/>
              <a:t>Ω</a:t>
            </a:r>
            <a:r>
              <a:rPr lang="de-DE" dirty="0" smtClean="0"/>
              <a:t> * 2,17 mA =      1,78 V</a:t>
            </a:r>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18" y="1772816"/>
            <a:ext cx="6414961" cy="2095978"/>
          </a:xfrm>
          <a:prstGeom prst="rect">
            <a:avLst/>
          </a:prstGeom>
        </p:spPr>
      </p:pic>
    </p:spTree>
    <p:extLst>
      <p:ext uri="{BB962C8B-B14F-4D97-AF65-F5344CB8AC3E}">
        <p14:creationId xmlns:p14="http://schemas.microsoft.com/office/powerpoint/2010/main" val="50205036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Lösung: </a:t>
            </a:r>
            <a:br>
              <a:rPr lang="de-DE" dirty="0" smtClean="0"/>
            </a:br>
            <a:endParaRPr lang="de-DE" dirty="0"/>
          </a:p>
          <a:p>
            <a:pPr marL="0" indent="0">
              <a:buNone/>
            </a:pPr>
            <a:endParaRPr lang="de-DE" dirty="0" smtClean="0"/>
          </a:p>
          <a:p>
            <a:pPr marL="0" indent="0">
              <a:buNone/>
            </a:pPr>
            <a:endParaRPr lang="de-DE" dirty="0"/>
          </a:p>
          <a:p>
            <a:pPr marL="0" indent="0">
              <a:buNone/>
            </a:pPr>
            <a:r>
              <a:rPr lang="de-DE" dirty="0" smtClean="0"/>
              <a:t>I = U : R </a:t>
            </a:r>
            <a:r>
              <a:rPr lang="de-DE" dirty="0" smtClean="0">
                <a:sym typeface="Wingdings" panose="05000000000000000000" pitchFamily="2" charset="2"/>
              </a:rPr>
              <a:t> I = 12 V : 5520 </a:t>
            </a:r>
            <a:r>
              <a:rPr lang="el-GR" dirty="0" smtClean="0"/>
              <a:t>Ω</a:t>
            </a:r>
            <a:r>
              <a:rPr lang="de-DE" dirty="0" smtClean="0"/>
              <a:t> = 2,17 mA</a:t>
            </a:r>
          </a:p>
          <a:p>
            <a:pPr marL="0" indent="0">
              <a:buNone/>
            </a:pPr>
            <a:r>
              <a:rPr lang="de-DE" dirty="0" smtClean="0"/>
              <a:t>U</a:t>
            </a:r>
            <a:r>
              <a:rPr lang="de-DE" baseline="-25000" dirty="0" smtClean="0"/>
              <a:t>1</a:t>
            </a:r>
            <a:r>
              <a:rPr lang="de-DE" dirty="0" smtClean="0"/>
              <a:t> = R</a:t>
            </a:r>
            <a:r>
              <a:rPr lang="de-DE" baseline="-25000" dirty="0" smtClean="0"/>
              <a:t>1</a:t>
            </a:r>
            <a:r>
              <a:rPr lang="de-DE" dirty="0" smtClean="0"/>
              <a:t> * I </a:t>
            </a:r>
            <a:r>
              <a:rPr lang="de-DE" dirty="0" smtClean="0">
                <a:sym typeface="Wingdings" panose="05000000000000000000" pitchFamily="2" charset="2"/>
              </a:rPr>
              <a:t> U</a:t>
            </a:r>
            <a:r>
              <a:rPr lang="de-DE" baseline="-25000" dirty="0" smtClean="0">
                <a:sym typeface="Wingdings" panose="05000000000000000000" pitchFamily="2" charset="2"/>
              </a:rPr>
              <a:t>1</a:t>
            </a:r>
            <a:r>
              <a:rPr lang="de-DE" dirty="0" smtClean="0">
                <a:sym typeface="Wingdings" panose="05000000000000000000" pitchFamily="2" charset="2"/>
              </a:rPr>
              <a:t> =   820 </a:t>
            </a:r>
            <a:r>
              <a:rPr lang="el-GR" dirty="0" smtClean="0"/>
              <a:t>Ω</a:t>
            </a:r>
            <a:r>
              <a:rPr lang="de-DE" dirty="0" smtClean="0"/>
              <a:t> * 2,17 mA =      1,78 V</a:t>
            </a:r>
          </a:p>
          <a:p>
            <a:pPr marL="0" indent="0">
              <a:buNone/>
            </a:pPr>
            <a:r>
              <a:rPr lang="de-DE" dirty="0" smtClean="0"/>
              <a:t>U</a:t>
            </a:r>
            <a:r>
              <a:rPr lang="de-DE" baseline="-25000" dirty="0" smtClean="0"/>
              <a:t>2</a:t>
            </a:r>
            <a:r>
              <a:rPr lang="de-DE" dirty="0" smtClean="0"/>
              <a:t> =</a:t>
            </a:r>
            <a:endParaRPr lang="de-DE" dirty="0"/>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18" y="1772816"/>
            <a:ext cx="6414961" cy="2095978"/>
          </a:xfrm>
          <a:prstGeom prst="rect">
            <a:avLst/>
          </a:prstGeom>
        </p:spPr>
      </p:pic>
    </p:spTree>
    <p:extLst>
      <p:ext uri="{BB962C8B-B14F-4D97-AF65-F5344CB8AC3E}">
        <p14:creationId xmlns:p14="http://schemas.microsoft.com/office/powerpoint/2010/main" val="338428015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Lösung: </a:t>
            </a:r>
            <a:br>
              <a:rPr lang="de-DE" dirty="0" smtClean="0"/>
            </a:br>
            <a:endParaRPr lang="de-DE" dirty="0"/>
          </a:p>
          <a:p>
            <a:pPr marL="0" indent="0">
              <a:buNone/>
            </a:pPr>
            <a:endParaRPr lang="de-DE" dirty="0" smtClean="0"/>
          </a:p>
          <a:p>
            <a:pPr marL="0" indent="0">
              <a:buNone/>
            </a:pPr>
            <a:endParaRPr lang="de-DE" dirty="0"/>
          </a:p>
          <a:p>
            <a:pPr marL="0" indent="0">
              <a:buNone/>
            </a:pPr>
            <a:r>
              <a:rPr lang="de-DE" dirty="0" smtClean="0"/>
              <a:t>I = U : R </a:t>
            </a:r>
            <a:r>
              <a:rPr lang="de-DE" dirty="0" smtClean="0">
                <a:sym typeface="Wingdings" panose="05000000000000000000" pitchFamily="2" charset="2"/>
              </a:rPr>
              <a:t> I = 12 V : 5520 </a:t>
            </a:r>
            <a:r>
              <a:rPr lang="el-GR" dirty="0" smtClean="0"/>
              <a:t>Ω</a:t>
            </a:r>
            <a:r>
              <a:rPr lang="de-DE" dirty="0" smtClean="0"/>
              <a:t> = 2,17 mA</a:t>
            </a:r>
          </a:p>
          <a:p>
            <a:pPr marL="0" indent="0">
              <a:buNone/>
            </a:pPr>
            <a:r>
              <a:rPr lang="de-DE" dirty="0" smtClean="0"/>
              <a:t>U</a:t>
            </a:r>
            <a:r>
              <a:rPr lang="de-DE" baseline="-25000" dirty="0" smtClean="0"/>
              <a:t>1</a:t>
            </a:r>
            <a:r>
              <a:rPr lang="de-DE" dirty="0" smtClean="0"/>
              <a:t> = R</a:t>
            </a:r>
            <a:r>
              <a:rPr lang="de-DE" baseline="-25000" dirty="0" smtClean="0"/>
              <a:t>1</a:t>
            </a:r>
            <a:r>
              <a:rPr lang="de-DE" dirty="0" smtClean="0"/>
              <a:t> * I </a:t>
            </a:r>
            <a:r>
              <a:rPr lang="de-DE" dirty="0" smtClean="0">
                <a:sym typeface="Wingdings" panose="05000000000000000000" pitchFamily="2" charset="2"/>
              </a:rPr>
              <a:t> U</a:t>
            </a:r>
            <a:r>
              <a:rPr lang="de-DE" baseline="-25000" dirty="0" smtClean="0">
                <a:sym typeface="Wingdings" panose="05000000000000000000" pitchFamily="2" charset="2"/>
              </a:rPr>
              <a:t>1</a:t>
            </a:r>
            <a:r>
              <a:rPr lang="de-DE" dirty="0" smtClean="0">
                <a:sym typeface="Wingdings" panose="05000000000000000000" pitchFamily="2" charset="2"/>
              </a:rPr>
              <a:t> =   820 </a:t>
            </a:r>
            <a:r>
              <a:rPr lang="el-GR" dirty="0" smtClean="0"/>
              <a:t>Ω</a:t>
            </a:r>
            <a:r>
              <a:rPr lang="de-DE" dirty="0" smtClean="0"/>
              <a:t> * 2,17 mA =      1,78 V</a:t>
            </a:r>
          </a:p>
          <a:p>
            <a:pPr marL="0" indent="0">
              <a:buNone/>
            </a:pPr>
            <a:r>
              <a:rPr lang="de-DE" dirty="0" smtClean="0"/>
              <a:t>U</a:t>
            </a:r>
            <a:r>
              <a:rPr lang="de-DE" baseline="-25000" dirty="0" smtClean="0"/>
              <a:t>2</a:t>
            </a:r>
            <a:r>
              <a:rPr lang="de-DE" dirty="0" smtClean="0"/>
              <a:t> = R</a:t>
            </a:r>
            <a:r>
              <a:rPr lang="de-DE" baseline="-25000" dirty="0" smtClean="0"/>
              <a:t>2</a:t>
            </a:r>
            <a:r>
              <a:rPr lang="de-DE" dirty="0" smtClean="0"/>
              <a:t> * I</a:t>
            </a:r>
            <a:endParaRPr lang="de-DE" dirty="0"/>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18" y="1772816"/>
            <a:ext cx="6414961" cy="2095978"/>
          </a:xfrm>
          <a:prstGeom prst="rect">
            <a:avLst/>
          </a:prstGeom>
        </p:spPr>
      </p:pic>
    </p:spTree>
    <p:extLst>
      <p:ext uri="{BB962C8B-B14F-4D97-AF65-F5344CB8AC3E}">
        <p14:creationId xmlns:p14="http://schemas.microsoft.com/office/powerpoint/2010/main" val="36545131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Lösung: </a:t>
            </a:r>
            <a:br>
              <a:rPr lang="de-DE" dirty="0" smtClean="0"/>
            </a:br>
            <a:endParaRPr lang="de-DE" dirty="0"/>
          </a:p>
          <a:p>
            <a:pPr marL="0" indent="0">
              <a:buNone/>
            </a:pPr>
            <a:endParaRPr lang="de-DE" dirty="0" smtClean="0"/>
          </a:p>
          <a:p>
            <a:pPr marL="0" indent="0">
              <a:buNone/>
            </a:pPr>
            <a:endParaRPr lang="de-DE" dirty="0"/>
          </a:p>
          <a:p>
            <a:pPr marL="0" indent="0">
              <a:buNone/>
            </a:pPr>
            <a:r>
              <a:rPr lang="de-DE" dirty="0" smtClean="0"/>
              <a:t>I = U : R </a:t>
            </a:r>
            <a:r>
              <a:rPr lang="de-DE" dirty="0" smtClean="0">
                <a:sym typeface="Wingdings" panose="05000000000000000000" pitchFamily="2" charset="2"/>
              </a:rPr>
              <a:t> I = 12 V : 5520 </a:t>
            </a:r>
            <a:r>
              <a:rPr lang="el-GR" dirty="0" smtClean="0"/>
              <a:t>Ω</a:t>
            </a:r>
            <a:r>
              <a:rPr lang="de-DE" dirty="0" smtClean="0"/>
              <a:t> = 2,17 mA</a:t>
            </a:r>
          </a:p>
          <a:p>
            <a:pPr marL="0" indent="0">
              <a:buNone/>
            </a:pPr>
            <a:r>
              <a:rPr lang="de-DE" dirty="0" smtClean="0"/>
              <a:t>U</a:t>
            </a:r>
            <a:r>
              <a:rPr lang="de-DE" baseline="-25000" dirty="0" smtClean="0"/>
              <a:t>1</a:t>
            </a:r>
            <a:r>
              <a:rPr lang="de-DE" dirty="0" smtClean="0"/>
              <a:t> = R</a:t>
            </a:r>
            <a:r>
              <a:rPr lang="de-DE" baseline="-25000" dirty="0" smtClean="0"/>
              <a:t>1</a:t>
            </a:r>
            <a:r>
              <a:rPr lang="de-DE" dirty="0" smtClean="0"/>
              <a:t> * I </a:t>
            </a:r>
            <a:r>
              <a:rPr lang="de-DE" dirty="0" smtClean="0">
                <a:sym typeface="Wingdings" panose="05000000000000000000" pitchFamily="2" charset="2"/>
              </a:rPr>
              <a:t> U</a:t>
            </a:r>
            <a:r>
              <a:rPr lang="de-DE" baseline="-25000" dirty="0" smtClean="0">
                <a:sym typeface="Wingdings" panose="05000000000000000000" pitchFamily="2" charset="2"/>
              </a:rPr>
              <a:t>1</a:t>
            </a:r>
            <a:r>
              <a:rPr lang="de-DE" dirty="0" smtClean="0">
                <a:sym typeface="Wingdings" panose="05000000000000000000" pitchFamily="2" charset="2"/>
              </a:rPr>
              <a:t> =   820 </a:t>
            </a:r>
            <a:r>
              <a:rPr lang="el-GR" dirty="0" smtClean="0"/>
              <a:t>Ω</a:t>
            </a:r>
            <a:r>
              <a:rPr lang="de-DE" dirty="0" smtClean="0"/>
              <a:t> * 2,17 mA =      1,78 V</a:t>
            </a:r>
          </a:p>
          <a:p>
            <a:pPr marL="0" indent="0">
              <a:buNone/>
            </a:pPr>
            <a:r>
              <a:rPr lang="de-DE" dirty="0" smtClean="0"/>
              <a:t>U</a:t>
            </a:r>
            <a:r>
              <a:rPr lang="de-DE" baseline="-25000" dirty="0" smtClean="0"/>
              <a:t>2</a:t>
            </a:r>
            <a:r>
              <a:rPr lang="de-DE" dirty="0" smtClean="0"/>
              <a:t> = R</a:t>
            </a:r>
            <a:r>
              <a:rPr lang="de-DE" baseline="-25000" dirty="0" smtClean="0"/>
              <a:t>2</a:t>
            </a:r>
            <a:r>
              <a:rPr lang="de-DE" dirty="0" smtClean="0"/>
              <a:t> * I </a:t>
            </a:r>
            <a:r>
              <a:rPr lang="de-DE" dirty="0" smtClean="0">
                <a:sym typeface="Wingdings" panose="05000000000000000000" pitchFamily="2" charset="2"/>
              </a:rPr>
              <a:t> U</a:t>
            </a:r>
            <a:r>
              <a:rPr lang="de-DE" baseline="-25000" dirty="0" smtClean="0">
                <a:sym typeface="Wingdings" panose="05000000000000000000" pitchFamily="2" charset="2"/>
              </a:rPr>
              <a:t>2</a:t>
            </a:r>
            <a:r>
              <a:rPr lang="de-DE" dirty="0" smtClean="0">
                <a:sym typeface="Wingdings" panose="05000000000000000000" pitchFamily="2" charset="2"/>
              </a:rPr>
              <a:t> =</a:t>
            </a:r>
            <a:endParaRPr lang="de-DE" dirty="0" smtClean="0"/>
          </a:p>
          <a:p>
            <a:pPr marL="0" indent="0">
              <a:buNone/>
            </a:pPr>
            <a:endParaRPr lang="de-DE" dirty="0"/>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18" y="1772816"/>
            <a:ext cx="6414961" cy="2095978"/>
          </a:xfrm>
          <a:prstGeom prst="rect">
            <a:avLst/>
          </a:prstGeom>
        </p:spPr>
      </p:pic>
    </p:spTree>
    <p:extLst>
      <p:ext uri="{BB962C8B-B14F-4D97-AF65-F5344CB8AC3E}">
        <p14:creationId xmlns:p14="http://schemas.microsoft.com/office/powerpoint/2010/main" val="191324883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Lösung: </a:t>
            </a:r>
            <a:br>
              <a:rPr lang="de-DE" dirty="0" smtClean="0"/>
            </a:br>
            <a:endParaRPr lang="de-DE" dirty="0"/>
          </a:p>
          <a:p>
            <a:pPr marL="0" indent="0">
              <a:buNone/>
            </a:pPr>
            <a:endParaRPr lang="de-DE" dirty="0" smtClean="0"/>
          </a:p>
          <a:p>
            <a:pPr marL="0" indent="0">
              <a:buNone/>
            </a:pPr>
            <a:endParaRPr lang="de-DE" dirty="0"/>
          </a:p>
          <a:p>
            <a:pPr marL="0" indent="0">
              <a:buNone/>
            </a:pPr>
            <a:r>
              <a:rPr lang="de-DE" dirty="0" smtClean="0"/>
              <a:t>I = U : R </a:t>
            </a:r>
            <a:r>
              <a:rPr lang="de-DE" dirty="0" smtClean="0">
                <a:sym typeface="Wingdings" panose="05000000000000000000" pitchFamily="2" charset="2"/>
              </a:rPr>
              <a:t> I = 12 V : 5520 </a:t>
            </a:r>
            <a:r>
              <a:rPr lang="el-GR" dirty="0" smtClean="0"/>
              <a:t>Ω</a:t>
            </a:r>
            <a:r>
              <a:rPr lang="de-DE" dirty="0" smtClean="0"/>
              <a:t> = 2,17 mA</a:t>
            </a:r>
          </a:p>
          <a:p>
            <a:pPr marL="0" indent="0">
              <a:buNone/>
            </a:pPr>
            <a:r>
              <a:rPr lang="de-DE" dirty="0" smtClean="0"/>
              <a:t>U</a:t>
            </a:r>
            <a:r>
              <a:rPr lang="de-DE" baseline="-25000" dirty="0" smtClean="0"/>
              <a:t>1</a:t>
            </a:r>
            <a:r>
              <a:rPr lang="de-DE" dirty="0" smtClean="0"/>
              <a:t> = R</a:t>
            </a:r>
            <a:r>
              <a:rPr lang="de-DE" baseline="-25000" dirty="0" smtClean="0"/>
              <a:t>1</a:t>
            </a:r>
            <a:r>
              <a:rPr lang="de-DE" dirty="0" smtClean="0"/>
              <a:t> * I </a:t>
            </a:r>
            <a:r>
              <a:rPr lang="de-DE" dirty="0" smtClean="0">
                <a:sym typeface="Wingdings" panose="05000000000000000000" pitchFamily="2" charset="2"/>
              </a:rPr>
              <a:t> U</a:t>
            </a:r>
            <a:r>
              <a:rPr lang="de-DE" baseline="-25000" dirty="0" smtClean="0">
                <a:sym typeface="Wingdings" panose="05000000000000000000" pitchFamily="2" charset="2"/>
              </a:rPr>
              <a:t>1</a:t>
            </a:r>
            <a:r>
              <a:rPr lang="de-DE" dirty="0" smtClean="0">
                <a:sym typeface="Wingdings" panose="05000000000000000000" pitchFamily="2" charset="2"/>
              </a:rPr>
              <a:t> =   820 </a:t>
            </a:r>
            <a:r>
              <a:rPr lang="el-GR" dirty="0" smtClean="0"/>
              <a:t>Ω</a:t>
            </a:r>
            <a:r>
              <a:rPr lang="de-DE" dirty="0" smtClean="0"/>
              <a:t> * 2,17 mA =      1,78 V</a:t>
            </a:r>
          </a:p>
          <a:p>
            <a:pPr marL="0" indent="0">
              <a:buNone/>
            </a:pPr>
            <a:r>
              <a:rPr lang="de-DE" dirty="0" smtClean="0"/>
              <a:t>U</a:t>
            </a:r>
            <a:r>
              <a:rPr lang="de-DE" baseline="-25000" dirty="0" smtClean="0"/>
              <a:t>2</a:t>
            </a:r>
            <a:r>
              <a:rPr lang="de-DE" dirty="0" smtClean="0"/>
              <a:t> = R</a:t>
            </a:r>
            <a:r>
              <a:rPr lang="de-DE" baseline="-25000" dirty="0" smtClean="0"/>
              <a:t>2</a:t>
            </a:r>
            <a:r>
              <a:rPr lang="de-DE" dirty="0" smtClean="0"/>
              <a:t> * I </a:t>
            </a:r>
            <a:r>
              <a:rPr lang="de-DE" dirty="0" smtClean="0">
                <a:sym typeface="Wingdings" panose="05000000000000000000" pitchFamily="2" charset="2"/>
              </a:rPr>
              <a:t> U</a:t>
            </a:r>
            <a:r>
              <a:rPr lang="de-DE" baseline="-25000" dirty="0" smtClean="0">
                <a:sym typeface="Wingdings" panose="05000000000000000000" pitchFamily="2" charset="2"/>
              </a:rPr>
              <a:t>2</a:t>
            </a:r>
            <a:r>
              <a:rPr lang="de-DE" dirty="0" smtClean="0">
                <a:sym typeface="Wingdings" panose="05000000000000000000" pitchFamily="2" charset="2"/>
              </a:rPr>
              <a:t> = 4700 </a:t>
            </a:r>
            <a:r>
              <a:rPr lang="el-GR" dirty="0" smtClean="0"/>
              <a:t>Ω</a:t>
            </a:r>
            <a:r>
              <a:rPr lang="de-DE" dirty="0" smtClean="0"/>
              <a:t> * 2,17 mA =</a:t>
            </a:r>
          </a:p>
          <a:p>
            <a:pPr marL="0" indent="0">
              <a:buNone/>
            </a:pPr>
            <a:endParaRPr lang="de-DE" dirty="0" smtClean="0"/>
          </a:p>
          <a:p>
            <a:pPr marL="0" indent="0">
              <a:buNone/>
            </a:pPr>
            <a:endParaRPr lang="de-DE" dirty="0"/>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18" y="1772816"/>
            <a:ext cx="6414961" cy="2095978"/>
          </a:xfrm>
          <a:prstGeom prst="rect">
            <a:avLst/>
          </a:prstGeom>
        </p:spPr>
      </p:pic>
    </p:spTree>
    <p:extLst>
      <p:ext uri="{BB962C8B-B14F-4D97-AF65-F5344CB8AC3E}">
        <p14:creationId xmlns:p14="http://schemas.microsoft.com/office/powerpoint/2010/main" val="13856080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Lösung: </a:t>
            </a:r>
            <a:br>
              <a:rPr lang="de-DE" dirty="0" smtClean="0"/>
            </a:br>
            <a:endParaRPr lang="de-DE" dirty="0"/>
          </a:p>
          <a:p>
            <a:pPr marL="0" indent="0">
              <a:buNone/>
            </a:pPr>
            <a:endParaRPr lang="de-DE" dirty="0" smtClean="0"/>
          </a:p>
          <a:p>
            <a:pPr marL="0" indent="0">
              <a:buNone/>
            </a:pPr>
            <a:endParaRPr lang="de-DE" dirty="0"/>
          </a:p>
          <a:p>
            <a:pPr marL="0" indent="0">
              <a:buNone/>
            </a:pPr>
            <a:r>
              <a:rPr lang="de-DE" dirty="0" smtClean="0"/>
              <a:t>I = U : R </a:t>
            </a:r>
            <a:r>
              <a:rPr lang="de-DE" dirty="0" smtClean="0">
                <a:sym typeface="Wingdings" panose="05000000000000000000" pitchFamily="2" charset="2"/>
              </a:rPr>
              <a:t> I = 12 V : 5520 </a:t>
            </a:r>
            <a:r>
              <a:rPr lang="el-GR" dirty="0" smtClean="0"/>
              <a:t>Ω</a:t>
            </a:r>
            <a:r>
              <a:rPr lang="de-DE" dirty="0" smtClean="0"/>
              <a:t> = 2,17 mA</a:t>
            </a:r>
          </a:p>
          <a:p>
            <a:pPr marL="0" indent="0">
              <a:buNone/>
            </a:pPr>
            <a:r>
              <a:rPr lang="de-DE" dirty="0" smtClean="0"/>
              <a:t>U</a:t>
            </a:r>
            <a:r>
              <a:rPr lang="de-DE" baseline="-25000" dirty="0" smtClean="0"/>
              <a:t>1</a:t>
            </a:r>
            <a:r>
              <a:rPr lang="de-DE" dirty="0" smtClean="0"/>
              <a:t> = R</a:t>
            </a:r>
            <a:r>
              <a:rPr lang="de-DE" baseline="-25000" dirty="0" smtClean="0"/>
              <a:t>1</a:t>
            </a:r>
            <a:r>
              <a:rPr lang="de-DE" dirty="0" smtClean="0"/>
              <a:t> * I </a:t>
            </a:r>
            <a:r>
              <a:rPr lang="de-DE" dirty="0" smtClean="0">
                <a:sym typeface="Wingdings" panose="05000000000000000000" pitchFamily="2" charset="2"/>
              </a:rPr>
              <a:t> U</a:t>
            </a:r>
            <a:r>
              <a:rPr lang="de-DE" baseline="-25000" dirty="0" smtClean="0">
                <a:sym typeface="Wingdings" panose="05000000000000000000" pitchFamily="2" charset="2"/>
              </a:rPr>
              <a:t>1</a:t>
            </a:r>
            <a:r>
              <a:rPr lang="de-DE" dirty="0" smtClean="0">
                <a:sym typeface="Wingdings" panose="05000000000000000000" pitchFamily="2" charset="2"/>
              </a:rPr>
              <a:t> =   820 </a:t>
            </a:r>
            <a:r>
              <a:rPr lang="el-GR" dirty="0" smtClean="0"/>
              <a:t>Ω</a:t>
            </a:r>
            <a:r>
              <a:rPr lang="de-DE" dirty="0" smtClean="0"/>
              <a:t> * 2,17 mA =      1,78 V</a:t>
            </a:r>
          </a:p>
          <a:p>
            <a:pPr marL="0" indent="0">
              <a:buNone/>
            </a:pPr>
            <a:r>
              <a:rPr lang="de-DE" dirty="0" smtClean="0"/>
              <a:t>U</a:t>
            </a:r>
            <a:r>
              <a:rPr lang="de-DE" baseline="-25000" dirty="0" smtClean="0"/>
              <a:t>2</a:t>
            </a:r>
            <a:r>
              <a:rPr lang="de-DE" dirty="0" smtClean="0"/>
              <a:t> = R</a:t>
            </a:r>
            <a:r>
              <a:rPr lang="de-DE" baseline="-25000" dirty="0" smtClean="0"/>
              <a:t>2</a:t>
            </a:r>
            <a:r>
              <a:rPr lang="de-DE" dirty="0" smtClean="0"/>
              <a:t> * I </a:t>
            </a:r>
            <a:r>
              <a:rPr lang="de-DE" dirty="0" smtClean="0">
                <a:sym typeface="Wingdings" panose="05000000000000000000" pitchFamily="2" charset="2"/>
              </a:rPr>
              <a:t> U</a:t>
            </a:r>
            <a:r>
              <a:rPr lang="de-DE" baseline="-25000" dirty="0" smtClean="0">
                <a:sym typeface="Wingdings" panose="05000000000000000000" pitchFamily="2" charset="2"/>
              </a:rPr>
              <a:t>2</a:t>
            </a:r>
            <a:r>
              <a:rPr lang="de-DE" dirty="0" smtClean="0">
                <a:sym typeface="Wingdings" panose="05000000000000000000" pitchFamily="2" charset="2"/>
              </a:rPr>
              <a:t> = 4700 </a:t>
            </a:r>
            <a:r>
              <a:rPr lang="el-GR" dirty="0" smtClean="0"/>
              <a:t>Ω</a:t>
            </a:r>
            <a:r>
              <a:rPr lang="de-DE" dirty="0" smtClean="0"/>
              <a:t> * 2,17 mA = 10,199 V</a:t>
            </a:r>
          </a:p>
          <a:p>
            <a:pPr marL="0" indent="0">
              <a:buNone/>
            </a:pPr>
            <a:endParaRPr lang="de-DE" dirty="0" smtClean="0"/>
          </a:p>
          <a:p>
            <a:pPr marL="0" indent="0">
              <a:buNone/>
            </a:pPr>
            <a:endParaRPr lang="de-DE" dirty="0"/>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18" y="1772816"/>
            <a:ext cx="6414961" cy="2095978"/>
          </a:xfrm>
          <a:prstGeom prst="rect">
            <a:avLst/>
          </a:prstGeom>
        </p:spPr>
      </p:pic>
    </p:spTree>
    <p:extLst>
      <p:ext uri="{BB962C8B-B14F-4D97-AF65-F5344CB8AC3E}">
        <p14:creationId xmlns:p14="http://schemas.microsoft.com/office/powerpoint/2010/main" val="67092711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Lösung: </a:t>
            </a:r>
            <a:br>
              <a:rPr lang="de-DE" dirty="0" smtClean="0"/>
            </a:br>
            <a:endParaRPr lang="de-DE" dirty="0"/>
          </a:p>
          <a:p>
            <a:pPr marL="0" indent="0">
              <a:buNone/>
            </a:pPr>
            <a:endParaRPr lang="de-DE" dirty="0" smtClean="0"/>
          </a:p>
          <a:p>
            <a:pPr marL="0" indent="0">
              <a:buNone/>
            </a:pPr>
            <a:endParaRPr lang="de-DE" dirty="0"/>
          </a:p>
          <a:p>
            <a:pPr marL="0" indent="0">
              <a:buNone/>
            </a:pPr>
            <a:r>
              <a:rPr lang="de-DE" dirty="0" smtClean="0"/>
              <a:t/>
            </a:r>
            <a:br>
              <a:rPr lang="de-DE" dirty="0" smtClean="0"/>
            </a:br>
            <a:endParaRPr lang="de-DE" dirty="0" smtClean="0"/>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19" y="1772816"/>
            <a:ext cx="6414961" cy="2095978"/>
          </a:xfrm>
          <a:prstGeom prst="rect">
            <a:avLst/>
          </a:prstGeom>
        </p:spPr>
      </p:pic>
    </p:spTree>
    <p:extLst>
      <p:ext uri="{BB962C8B-B14F-4D97-AF65-F5344CB8AC3E}">
        <p14:creationId xmlns:p14="http://schemas.microsoft.com/office/powerpoint/2010/main" val="85323689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Lösung: </a:t>
            </a:r>
            <a:br>
              <a:rPr lang="de-DE" dirty="0" smtClean="0"/>
            </a:br>
            <a:endParaRPr lang="de-DE" dirty="0"/>
          </a:p>
          <a:p>
            <a:pPr marL="0" indent="0">
              <a:buNone/>
            </a:pPr>
            <a:endParaRPr lang="de-DE" dirty="0" smtClean="0"/>
          </a:p>
          <a:p>
            <a:pPr marL="0" indent="0">
              <a:buNone/>
            </a:pPr>
            <a:endParaRPr lang="de-DE" dirty="0"/>
          </a:p>
          <a:p>
            <a:pPr marL="0" indent="0">
              <a:buNone/>
            </a:pPr>
            <a:r>
              <a:rPr lang="de-DE" dirty="0" smtClean="0"/>
              <a:t/>
            </a:r>
            <a:br>
              <a:rPr lang="de-DE" dirty="0" smtClean="0"/>
            </a:br>
            <a:r>
              <a:rPr lang="de-DE" dirty="0" smtClean="0"/>
              <a:t>I = U : R</a:t>
            </a:r>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19" y="1772816"/>
            <a:ext cx="6414961" cy="2095978"/>
          </a:xfrm>
          <a:prstGeom prst="rect">
            <a:avLst/>
          </a:prstGeom>
        </p:spPr>
      </p:pic>
    </p:spTree>
    <p:extLst>
      <p:ext uri="{BB962C8B-B14F-4D97-AF65-F5344CB8AC3E}">
        <p14:creationId xmlns:p14="http://schemas.microsoft.com/office/powerpoint/2010/main" val="242562953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Lösung: </a:t>
            </a:r>
            <a:br>
              <a:rPr lang="de-DE" dirty="0" smtClean="0"/>
            </a:br>
            <a:endParaRPr lang="de-DE" dirty="0"/>
          </a:p>
          <a:p>
            <a:pPr marL="0" indent="0">
              <a:buNone/>
            </a:pPr>
            <a:endParaRPr lang="de-DE" dirty="0" smtClean="0"/>
          </a:p>
          <a:p>
            <a:pPr marL="0" indent="0">
              <a:buNone/>
            </a:pPr>
            <a:endParaRPr lang="de-DE" dirty="0"/>
          </a:p>
          <a:p>
            <a:pPr marL="0" indent="0">
              <a:buNone/>
            </a:pPr>
            <a:r>
              <a:rPr lang="de-DE" dirty="0" smtClean="0"/>
              <a:t/>
            </a:r>
            <a:br>
              <a:rPr lang="de-DE" dirty="0" smtClean="0"/>
            </a:br>
            <a:r>
              <a:rPr lang="de-DE" dirty="0" smtClean="0"/>
              <a:t>I = U : R </a:t>
            </a:r>
            <a:r>
              <a:rPr lang="de-DE" dirty="0" smtClean="0">
                <a:sym typeface="Wingdings" panose="05000000000000000000" pitchFamily="2" charset="2"/>
              </a:rPr>
              <a:t> I =</a:t>
            </a:r>
            <a:endParaRPr lang="de-DE" dirty="0" smtClean="0"/>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19" y="1772816"/>
            <a:ext cx="6414961" cy="2095978"/>
          </a:xfrm>
          <a:prstGeom prst="rect">
            <a:avLst/>
          </a:prstGeom>
        </p:spPr>
      </p:pic>
    </p:spTree>
    <p:extLst>
      <p:ext uri="{BB962C8B-B14F-4D97-AF65-F5344CB8AC3E}">
        <p14:creationId xmlns:p14="http://schemas.microsoft.com/office/powerpoint/2010/main" val="567320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Grundbegriffe in der Elektronik</a:t>
            </a:r>
            <a:endParaRPr lang="de-DE" dirty="0"/>
          </a:p>
        </p:txBody>
      </p:sp>
      <mc:AlternateContent xmlns:mc="http://schemas.openxmlformats.org/markup-compatibility/2006" xmlns:a14="http://schemas.microsoft.com/office/drawing/2010/main">
        <mc:Choice Requires="a14">
          <p:graphicFrame>
            <p:nvGraphicFramePr>
              <p:cNvPr id="5" name="Inhaltsplatzhalter 4"/>
              <p:cNvGraphicFramePr>
                <a:graphicFrameLocks noGrp="1"/>
              </p:cNvGraphicFramePr>
              <p:nvPr>
                <p:ph idx="1"/>
                <p:extLst>
                  <p:ext uri="{D42A27DB-BD31-4B8C-83A1-F6EECF244321}">
                    <p14:modId xmlns:p14="http://schemas.microsoft.com/office/powerpoint/2010/main" val="3127392376"/>
                  </p:ext>
                </p:extLst>
              </p:nvPr>
            </p:nvGraphicFramePr>
            <p:xfrm>
              <a:off x="467544" y="2636912"/>
              <a:ext cx="8229600" cy="2003489"/>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de-DE" dirty="0" smtClean="0"/>
                            <a:t>Name</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Einheit</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Formelzeichen</a:t>
                          </a:r>
                        </a:p>
                      </a:txBody>
                      <a:tcPr/>
                    </a:tc>
                    <a:tc>
                      <a:txBody>
                        <a:bodyPr/>
                        <a:lstStyle/>
                        <a:p>
                          <a:r>
                            <a:rPr lang="de-DE" dirty="0" smtClean="0"/>
                            <a:t>Formel</a:t>
                          </a:r>
                          <a:endParaRPr lang="de-DE" dirty="0"/>
                        </a:p>
                      </a:txBody>
                      <a:tcPr/>
                    </a:tc>
                  </a:tr>
                  <a:tr h="370840">
                    <a:tc>
                      <a:txBody>
                        <a:bodyPr/>
                        <a:lstStyle/>
                        <a:p>
                          <a:endParaRPr lang="de-DE" sz="300" dirty="0" smtClean="0"/>
                        </a:p>
                        <a:p>
                          <a:r>
                            <a:rPr lang="de-DE" dirty="0" smtClean="0"/>
                            <a:t>Strom</a:t>
                          </a:r>
                          <a:endParaRPr lang="de-DE" dirty="0"/>
                        </a:p>
                      </a:txBody>
                      <a:tcPr/>
                    </a:tc>
                    <a:tc>
                      <a:txBody>
                        <a:bodyPr/>
                        <a:lstStyle/>
                        <a:p>
                          <a:r>
                            <a:rPr lang="de-DE" sz="300" dirty="0" smtClean="0"/>
                            <a:t/>
                          </a:r>
                          <a:br>
                            <a:rPr lang="de-DE" sz="300" dirty="0" smtClean="0"/>
                          </a:br>
                          <a:r>
                            <a:rPr lang="de-DE" dirty="0" smtClean="0"/>
                            <a:t>A (</a:t>
                          </a:r>
                          <a:r>
                            <a:rPr lang="de-DE" dirty="0" err="1" smtClean="0"/>
                            <a:t>Ampère</a:t>
                          </a:r>
                          <a:r>
                            <a:rPr lang="de-DE" dirty="0" smtClean="0"/>
                            <a:t>)</a:t>
                          </a:r>
                          <a:endParaRPr lang="de-DE" dirty="0"/>
                        </a:p>
                      </a:txBody>
                      <a:tcPr/>
                    </a:tc>
                    <a:tc>
                      <a:txBody>
                        <a:bodyPr/>
                        <a:lstStyle/>
                        <a:p>
                          <a:endParaRPr lang="de-DE" sz="300" dirty="0" smtClean="0"/>
                        </a:p>
                        <a:p>
                          <a:r>
                            <a:rPr lang="de-DE" dirty="0" smtClean="0"/>
                            <a:t>I</a:t>
                          </a:r>
                          <a:endParaRPr lang="de-DE" dirty="0"/>
                        </a:p>
                      </a:txBody>
                      <a:tcPr/>
                    </a:tc>
                    <a:tc>
                      <a:txBody>
                        <a:bodyPr/>
                        <a:lstStyle/>
                        <a:p>
                          <a:r>
                            <a:rPr lang="de-DE" dirty="0" smtClean="0"/>
                            <a:t>I = </a:t>
                          </a:r>
                          <a14:m>
                            <m:oMath xmlns:m="http://schemas.openxmlformats.org/officeDocument/2006/math">
                              <m:f>
                                <m:fPr>
                                  <m:ctrlPr>
                                    <a:rPr lang="de-DE" i="1" smtClean="0">
                                      <a:latin typeface="Cambria Math"/>
                                    </a:rPr>
                                  </m:ctrlPr>
                                </m:fPr>
                                <m:num>
                                  <m:r>
                                    <a:rPr lang="de-DE" b="0" i="1" smtClean="0">
                                      <a:latin typeface="Cambria Math"/>
                                    </a:rPr>
                                    <m:t>𝑈</m:t>
                                  </m:r>
                                </m:num>
                                <m:den>
                                  <m:r>
                                    <a:rPr lang="de-DE" b="0" i="1" smtClean="0">
                                      <a:latin typeface="Cambria Math"/>
                                    </a:rPr>
                                    <m:t>𝑅</m:t>
                                  </m:r>
                                </m:den>
                              </m:f>
                            </m:oMath>
                          </a14:m>
                          <a:endParaRPr lang="de-DE" dirty="0"/>
                        </a:p>
                      </a:txBody>
                      <a:tcPr/>
                    </a:tc>
                  </a:tr>
                  <a:tr h="370840">
                    <a:tc>
                      <a:txBody>
                        <a:bodyPr/>
                        <a:lstStyle/>
                        <a:p>
                          <a:r>
                            <a:rPr lang="de-DE" dirty="0" smtClean="0"/>
                            <a:t>Spannung</a:t>
                          </a:r>
                          <a:endParaRPr lang="de-DE" dirty="0"/>
                        </a:p>
                      </a:txBody>
                      <a:tcPr/>
                    </a:tc>
                    <a:tc>
                      <a:txBody>
                        <a:bodyPr/>
                        <a:lstStyle/>
                        <a:p>
                          <a:r>
                            <a:rPr lang="de-DE" dirty="0" smtClean="0"/>
                            <a:t>V</a:t>
                          </a:r>
                          <a:r>
                            <a:rPr lang="de-DE" baseline="0" dirty="0" smtClean="0"/>
                            <a:t> (Volt)</a:t>
                          </a:r>
                          <a:endParaRPr lang="de-DE" dirty="0"/>
                        </a:p>
                      </a:txBody>
                      <a:tcPr/>
                    </a:tc>
                    <a:tc>
                      <a:txBody>
                        <a:bodyPr/>
                        <a:lstStyle/>
                        <a:p>
                          <a:r>
                            <a:rPr lang="de-DE" dirty="0" smtClean="0"/>
                            <a:t>U</a:t>
                          </a:r>
                          <a:endParaRPr lang="de-DE" dirty="0"/>
                        </a:p>
                      </a:txBody>
                      <a:tcPr/>
                    </a:tc>
                    <a:tc>
                      <a:txBody>
                        <a:bodyPr/>
                        <a:lstStyle/>
                        <a:p>
                          <a:r>
                            <a:rPr lang="de-DE" dirty="0" smtClean="0"/>
                            <a:t>U = R * I</a:t>
                          </a:r>
                          <a:endParaRPr lang="de-DE" dirty="0"/>
                        </a:p>
                      </a:txBody>
                      <a:tcPr/>
                    </a:tc>
                  </a:tr>
                  <a:tr h="370840">
                    <a:tc>
                      <a:txBody>
                        <a:bodyPr/>
                        <a:lstStyle/>
                        <a:p>
                          <a:endParaRPr lang="de-DE" sz="300" dirty="0" smtClean="0"/>
                        </a:p>
                        <a:p>
                          <a:r>
                            <a:rPr lang="de-DE" dirty="0" smtClean="0"/>
                            <a:t>Widerstand</a:t>
                          </a:r>
                          <a:endParaRPr lang="de-DE" dirty="0"/>
                        </a:p>
                      </a:txBody>
                      <a:tcPr/>
                    </a:tc>
                    <a:tc>
                      <a:txBody>
                        <a:bodyPr/>
                        <a:lstStyle/>
                        <a:p>
                          <a:endParaRPr lang="de-DE" dirty="0"/>
                        </a:p>
                      </a:txBody>
                      <a:tcPr anchor="ctr"/>
                    </a:tc>
                    <a:tc>
                      <a:txBody>
                        <a:bodyPr/>
                        <a:lstStyle/>
                        <a:p>
                          <a:endParaRPr lang="de-DE" dirty="0"/>
                        </a:p>
                      </a:txBody>
                      <a:tcPr anchor="ctr"/>
                    </a:tc>
                    <a:tc>
                      <a:txBody>
                        <a:bodyPr/>
                        <a:lstStyle/>
                        <a:p>
                          <a:endParaRPr lang="de-DE" dirty="0"/>
                        </a:p>
                      </a:txBody>
                      <a:tcPr/>
                    </a:tc>
                  </a:tr>
                  <a:tr h="370840">
                    <a:tc>
                      <a:txBody>
                        <a:bodyPr/>
                        <a:lstStyle/>
                        <a:p>
                          <a:r>
                            <a:rPr lang="de-DE" dirty="0" smtClean="0"/>
                            <a:t>Leistung</a:t>
                          </a:r>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r>
                </a:tbl>
              </a:graphicData>
            </a:graphic>
          </p:graphicFrame>
        </mc:Choice>
        <mc:Fallback xmlns="">
          <p:graphicFrame>
            <p:nvGraphicFramePr>
              <p:cNvPr id="5" name="Inhaltsplatzhalter 4"/>
              <p:cNvGraphicFramePr>
                <a:graphicFrameLocks noGrp="1"/>
              </p:cNvGraphicFramePr>
              <p:nvPr>
                <p:ph idx="1"/>
                <p:extLst>
                  <p:ext uri="{D42A27DB-BD31-4B8C-83A1-F6EECF244321}">
                    <p14:modId xmlns:p14="http://schemas.microsoft.com/office/powerpoint/2010/main" val="3127392376"/>
                  </p:ext>
                </p:extLst>
              </p:nvPr>
            </p:nvGraphicFramePr>
            <p:xfrm>
              <a:off x="467544" y="2636912"/>
              <a:ext cx="8229600" cy="2003489"/>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de-DE" dirty="0" smtClean="0"/>
                            <a:t>Name</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Einheit</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Formelzeichen</a:t>
                          </a:r>
                          <a:endParaRPr lang="de-DE" dirty="0" smtClean="0"/>
                        </a:p>
                      </a:txBody>
                      <a:tcPr/>
                    </a:tc>
                    <a:tc>
                      <a:txBody>
                        <a:bodyPr/>
                        <a:lstStyle/>
                        <a:p>
                          <a:r>
                            <a:rPr lang="de-DE" dirty="0" smtClean="0"/>
                            <a:t>Formel</a:t>
                          </a:r>
                          <a:endParaRPr lang="de-DE" dirty="0"/>
                        </a:p>
                      </a:txBody>
                      <a:tcPr/>
                    </a:tc>
                  </a:tr>
                  <a:tr h="479489">
                    <a:tc>
                      <a:txBody>
                        <a:bodyPr/>
                        <a:lstStyle/>
                        <a:p>
                          <a:endParaRPr lang="de-DE" sz="300" dirty="0" smtClean="0"/>
                        </a:p>
                        <a:p>
                          <a:r>
                            <a:rPr lang="de-DE" dirty="0" smtClean="0"/>
                            <a:t>Strom</a:t>
                          </a:r>
                          <a:endParaRPr lang="de-DE" dirty="0"/>
                        </a:p>
                      </a:txBody>
                      <a:tcPr/>
                    </a:tc>
                    <a:tc>
                      <a:txBody>
                        <a:bodyPr/>
                        <a:lstStyle/>
                        <a:p>
                          <a:r>
                            <a:rPr lang="de-DE" sz="300" dirty="0" smtClean="0"/>
                            <a:t/>
                          </a:r>
                          <a:br>
                            <a:rPr lang="de-DE" sz="300" dirty="0" smtClean="0"/>
                          </a:br>
                          <a:r>
                            <a:rPr lang="de-DE" dirty="0" smtClean="0"/>
                            <a:t>A (</a:t>
                          </a:r>
                          <a:r>
                            <a:rPr lang="de-DE" dirty="0" err="1" smtClean="0"/>
                            <a:t>Ampère</a:t>
                          </a:r>
                          <a:r>
                            <a:rPr lang="de-DE" dirty="0" smtClean="0"/>
                            <a:t>)</a:t>
                          </a:r>
                          <a:endParaRPr lang="de-DE" dirty="0"/>
                        </a:p>
                      </a:txBody>
                      <a:tcPr/>
                    </a:tc>
                    <a:tc>
                      <a:txBody>
                        <a:bodyPr/>
                        <a:lstStyle/>
                        <a:p>
                          <a:endParaRPr lang="de-DE" sz="300" dirty="0" smtClean="0"/>
                        </a:p>
                        <a:p>
                          <a:r>
                            <a:rPr lang="de-DE" dirty="0" smtClean="0"/>
                            <a:t>I</a:t>
                          </a:r>
                          <a:endParaRPr lang="de-DE" dirty="0"/>
                        </a:p>
                      </a:txBody>
                      <a:tcPr/>
                    </a:tc>
                    <a:tc>
                      <a:txBody>
                        <a:bodyPr/>
                        <a:lstStyle/>
                        <a:p>
                          <a:endParaRPr lang="de-DE"/>
                        </a:p>
                      </a:txBody>
                      <a:tcPr>
                        <a:blipFill rotWithShape="1">
                          <a:blip r:embed="rId2"/>
                          <a:stretch>
                            <a:fillRect l="-300890" t="-84615" b="-261538"/>
                          </a:stretch>
                        </a:blipFill>
                      </a:tcPr>
                    </a:tc>
                  </a:tr>
                  <a:tr h="370840">
                    <a:tc>
                      <a:txBody>
                        <a:bodyPr/>
                        <a:lstStyle/>
                        <a:p>
                          <a:r>
                            <a:rPr lang="de-DE" dirty="0" smtClean="0"/>
                            <a:t>Spannung</a:t>
                          </a:r>
                          <a:endParaRPr lang="de-DE" dirty="0"/>
                        </a:p>
                      </a:txBody>
                      <a:tcPr/>
                    </a:tc>
                    <a:tc>
                      <a:txBody>
                        <a:bodyPr/>
                        <a:lstStyle/>
                        <a:p>
                          <a:r>
                            <a:rPr lang="de-DE" dirty="0" smtClean="0"/>
                            <a:t>V</a:t>
                          </a:r>
                          <a:r>
                            <a:rPr lang="de-DE" baseline="0" dirty="0" smtClean="0"/>
                            <a:t> (Volt)</a:t>
                          </a:r>
                          <a:endParaRPr lang="de-DE" dirty="0"/>
                        </a:p>
                      </a:txBody>
                      <a:tcPr/>
                    </a:tc>
                    <a:tc>
                      <a:txBody>
                        <a:bodyPr/>
                        <a:lstStyle/>
                        <a:p>
                          <a:r>
                            <a:rPr lang="de-DE" dirty="0" smtClean="0"/>
                            <a:t>U</a:t>
                          </a:r>
                          <a:endParaRPr lang="de-DE" dirty="0"/>
                        </a:p>
                      </a:txBody>
                      <a:tcPr/>
                    </a:tc>
                    <a:tc>
                      <a:txBody>
                        <a:bodyPr/>
                        <a:lstStyle/>
                        <a:p>
                          <a:r>
                            <a:rPr lang="de-DE" dirty="0" smtClean="0"/>
                            <a:t>U = R * I</a:t>
                          </a:r>
                          <a:endParaRPr lang="de-DE" dirty="0"/>
                        </a:p>
                      </a:txBody>
                      <a:tcPr/>
                    </a:tc>
                  </a:tr>
                  <a:tr h="411480">
                    <a:tc>
                      <a:txBody>
                        <a:bodyPr/>
                        <a:lstStyle/>
                        <a:p>
                          <a:endParaRPr lang="de-DE" sz="300" dirty="0" smtClean="0"/>
                        </a:p>
                        <a:p>
                          <a:r>
                            <a:rPr lang="de-DE" dirty="0" smtClean="0"/>
                            <a:t>Widerstand</a:t>
                          </a:r>
                          <a:endParaRPr lang="de-DE" dirty="0"/>
                        </a:p>
                      </a:txBody>
                      <a:tcPr/>
                    </a:tc>
                    <a:tc>
                      <a:txBody>
                        <a:bodyPr/>
                        <a:lstStyle/>
                        <a:p>
                          <a:endParaRPr lang="de-DE" dirty="0"/>
                        </a:p>
                      </a:txBody>
                      <a:tcPr anchor="ctr"/>
                    </a:tc>
                    <a:tc>
                      <a:txBody>
                        <a:bodyPr/>
                        <a:lstStyle/>
                        <a:p>
                          <a:endParaRPr lang="de-DE" dirty="0"/>
                        </a:p>
                      </a:txBody>
                      <a:tcPr anchor="ctr"/>
                    </a:tc>
                    <a:tc>
                      <a:txBody>
                        <a:bodyPr/>
                        <a:lstStyle/>
                        <a:p>
                          <a:endParaRPr lang="de-DE" dirty="0"/>
                        </a:p>
                      </a:txBody>
                      <a:tcPr/>
                    </a:tc>
                  </a:tr>
                  <a:tr h="370840">
                    <a:tc>
                      <a:txBody>
                        <a:bodyPr/>
                        <a:lstStyle/>
                        <a:p>
                          <a:r>
                            <a:rPr lang="de-DE" dirty="0" smtClean="0"/>
                            <a:t>Leistung</a:t>
                          </a:r>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r>
                </a:tbl>
              </a:graphicData>
            </a:graphic>
          </p:graphicFrame>
        </mc:Fallback>
      </mc:AlternateContent>
      <p:sp>
        <p:nvSpPr>
          <p:cNvPr id="4" name="Fußzeilenplatzhalter 3"/>
          <p:cNvSpPr>
            <a:spLocks noGrp="1"/>
          </p:cNvSpPr>
          <p:nvPr>
            <p:ph type="ftr" sz="quarter" idx="11"/>
          </p:nvPr>
        </p:nvSpPr>
        <p:spPr/>
        <p:txBody>
          <a:bodyPr/>
          <a:lstStyle/>
          <a:p>
            <a:r>
              <a:rPr lang="de-DE" smtClean="0"/>
              <a:t>© 06-2017 Kleemann</a:t>
            </a:r>
            <a:endParaRPr lang="de-DE"/>
          </a:p>
        </p:txBody>
      </p:sp>
    </p:spTree>
    <p:extLst>
      <p:ext uri="{BB962C8B-B14F-4D97-AF65-F5344CB8AC3E}">
        <p14:creationId xmlns:p14="http://schemas.microsoft.com/office/powerpoint/2010/main" val="240369473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Lösung: </a:t>
            </a:r>
            <a:br>
              <a:rPr lang="de-DE" dirty="0" smtClean="0"/>
            </a:br>
            <a:endParaRPr lang="de-DE" dirty="0"/>
          </a:p>
          <a:p>
            <a:pPr marL="0" indent="0">
              <a:buNone/>
            </a:pPr>
            <a:endParaRPr lang="de-DE" dirty="0" smtClean="0"/>
          </a:p>
          <a:p>
            <a:pPr marL="0" indent="0">
              <a:buNone/>
            </a:pPr>
            <a:endParaRPr lang="de-DE" dirty="0"/>
          </a:p>
          <a:p>
            <a:pPr marL="0" indent="0">
              <a:buNone/>
            </a:pPr>
            <a:r>
              <a:rPr lang="de-DE" dirty="0" smtClean="0"/>
              <a:t/>
            </a:r>
            <a:br>
              <a:rPr lang="de-DE" dirty="0" smtClean="0"/>
            </a:br>
            <a:r>
              <a:rPr lang="de-DE" dirty="0" smtClean="0"/>
              <a:t>I = U : R </a:t>
            </a:r>
            <a:r>
              <a:rPr lang="de-DE" dirty="0" smtClean="0">
                <a:sym typeface="Wingdings" panose="05000000000000000000" pitchFamily="2" charset="2"/>
              </a:rPr>
              <a:t> I = 3 V : 10880 </a:t>
            </a:r>
            <a:r>
              <a:rPr lang="el-GR" dirty="0" smtClean="0"/>
              <a:t>Ω</a:t>
            </a:r>
            <a:r>
              <a:rPr lang="de-DE" dirty="0" smtClean="0"/>
              <a:t> =</a:t>
            </a:r>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19" y="1772816"/>
            <a:ext cx="6414961" cy="2095978"/>
          </a:xfrm>
          <a:prstGeom prst="rect">
            <a:avLst/>
          </a:prstGeom>
        </p:spPr>
      </p:pic>
    </p:spTree>
    <p:extLst>
      <p:ext uri="{BB962C8B-B14F-4D97-AF65-F5344CB8AC3E}">
        <p14:creationId xmlns:p14="http://schemas.microsoft.com/office/powerpoint/2010/main" val="41422245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Lösung: </a:t>
            </a:r>
            <a:br>
              <a:rPr lang="de-DE" dirty="0" smtClean="0"/>
            </a:br>
            <a:endParaRPr lang="de-DE" dirty="0"/>
          </a:p>
          <a:p>
            <a:pPr marL="0" indent="0">
              <a:buNone/>
            </a:pPr>
            <a:endParaRPr lang="de-DE" dirty="0" smtClean="0"/>
          </a:p>
          <a:p>
            <a:pPr marL="0" indent="0">
              <a:buNone/>
            </a:pPr>
            <a:endParaRPr lang="de-DE" dirty="0"/>
          </a:p>
          <a:p>
            <a:pPr marL="0" indent="0">
              <a:buNone/>
            </a:pPr>
            <a:r>
              <a:rPr lang="de-DE" dirty="0" smtClean="0"/>
              <a:t/>
            </a:r>
            <a:br>
              <a:rPr lang="de-DE" dirty="0" smtClean="0"/>
            </a:br>
            <a:r>
              <a:rPr lang="de-DE" dirty="0" smtClean="0"/>
              <a:t>I = U : R </a:t>
            </a:r>
            <a:r>
              <a:rPr lang="de-DE" dirty="0" smtClean="0">
                <a:sym typeface="Wingdings" panose="05000000000000000000" pitchFamily="2" charset="2"/>
              </a:rPr>
              <a:t> I = 3 V : 10880 </a:t>
            </a:r>
            <a:r>
              <a:rPr lang="el-GR" dirty="0" smtClean="0"/>
              <a:t>Ω</a:t>
            </a:r>
            <a:r>
              <a:rPr lang="de-DE" dirty="0" smtClean="0"/>
              <a:t> = 0,276 mA</a:t>
            </a:r>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19" y="1772816"/>
            <a:ext cx="6414961" cy="2095978"/>
          </a:xfrm>
          <a:prstGeom prst="rect">
            <a:avLst/>
          </a:prstGeom>
        </p:spPr>
      </p:pic>
    </p:spTree>
    <p:extLst>
      <p:ext uri="{BB962C8B-B14F-4D97-AF65-F5344CB8AC3E}">
        <p14:creationId xmlns:p14="http://schemas.microsoft.com/office/powerpoint/2010/main" val="96856594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Lösung: </a:t>
            </a:r>
            <a:br>
              <a:rPr lang="de-DE" dirty="0" smtClean="0"/>
            </a:br>
            <a:endParaRPr lang="de-DE" dirty="0"/>
          </a:p>
          <a:p>
            <a:pPr marL="0" indent="0">
              <a:buNone/>
            </a:pPr>
            <a:endParaRPr lang="de-DE" dirty="0" smtClean="0"/>
          </a:p>
          <a:p>
            <a:pPr marL="0" indent="0">
              <a:buNone/>
            </a:pPr>
            <a:endParaRPr lang="de-DE" dirty="0"/>
          </a:p>
          <a:p>
            <a:pPr marL="0" indent="0">
              <a:buNone/>
            </a:pPr>
            <a:r>
              <a:rPr lang="de-DE" dirty="0" smtClean="0"/>
              <a:t/>
            </a:r>
            <a:br>
              <a:rPr lang="de-DE" dirty="0" smtClean="0"/>
            </a:br>
            <a:r>
              <a:rPr lang="de-DE" dirty="0" smtClean="0"/>
              <a:t>I = U : R </a:t>
            </a:r>
            <a:r>
              <a:rPr lang="de-DE" dirty="0" smtClean="0">
                <a:sym typeface="Wingdings" panose="05000000000000000000" pitchFamily="2" charset="2"/>
              </a:rPr>
              <a:t> I = 3 V : 10880 </a:t>
            </a:r>
            <a:r>
              <a:rPr lang="el-GR" dirty="0" smtClean="0"/>
              <a:t>Ω</a:t>
            </a:r>
            <a:r>
              <a:rPr lang="de-DE" dirty="0" smtClean="0"/>
              <a:t> = 0,276 mA</a:t>
            </a:r>
          </a:p>
          <a:p>
            <a:pPr marL="0" indent="0">
              <a:buNone/>
            </a:pPr>
            <a:r>
              <a:rPr lang="de-DE" dirty="0" smtClean="0"/>
              <a:t>U</a:t>
            </a:r>
            <a:r>
              <a:rPr lang="de-DE" baseline="-25000" dirty="0" smtClean="0"/>
              <a:t>1</a:t>
            </a:r>
            <a:r>
              <a:rPr lang="de-DE" dirty="0" smtClean="0"/>
              <a:t> =</a:t>
            </a:r>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19" y="1772816"/>
            <a:ext cx="6414961" cy="2095978"/>
          </a:xfrm>
          <a:prstGeom prst="rect">
            <a:avLst/>
          </a:prstGeom>
        </p:spPr>
      </p:pic>
    </p:spTree>
    <p:extLst>
      <p:ext uri="{BB962C8B-B14F-4D97-AF65-F5344CB8AC3E}">
        <p14:creationId xmlns:p14="http://schemas.microsoft.com/office/powerpoint/2010/main" val="281816784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Lösung: </a:t>
            </a:r>
            <a:br>
              <a:rPr lang="de-DE" dirty="0" smtClean="0"/>
            </a:br>
            <a:endParaRPr lang="de-DE" dirty="0"/>
          </a:p>
          <a:p>
            <a:pPr marL="0" indent="0">
              <a:buNone/>
            </a:pPr>
            <a:endParaRPr lang="de-DE" dirty="0" smtClean="0"/>
          </a:p>
          <a:p>
            <a:pPr marL="0" indent="0">
              <a:buNone/>
            </a:pPr>
            <a:endParaRPr lang="de-DE" dirty="0"/>
          </a:p>
          <a:p>
            <a:pPr marL="0" indent="0">
              <a:buNone/>
            </a:pPr>
            <a:r>
              <a:rPr lang="de-DE" dirty="0" smtClean="0"/>
              <a:t/>
            </a:r>
            <a:br>
              <a:rPr lang="de-DE" dirty="0" smtClean="0"/>
            </a:br>
            <a:r>
              <a:rPr lang="de-DE" dirty="0" smtClean="0"/>
              <a:t>I = U : R </a:t>
            </a:r>
            <a:r>
              <a:rPr lang="de-DE" dirty="0" smtClean="0">
                <a:sym typeface="Wingdings" panose="05000000000000000000" pitchFamily="2" charset="2"/>
              </a:rPr>
              <a:t> I = 3 V : 10880 </a:t>
            </a:r>
            <a:r>
              <a:rPr lang="el-GR" dirty="0" smtClean="0"/>
              <a:t>Ω</a:t>
            </a:r>
            <a:r>
              <a:rPr lang="de-DE" dirty="0" smtClean="0"/>
              <a:t> = 0,276 mA</a:t>
            </a:r>
          </a:p>
          <a:p>
            <a:pPr marL="0" indent="0">
              <a:buNone/>
            </a:pPr>
            <a:r>
              <a:rPr lang="de-DE" dirty="0" smtClean="0"/>
              <a:t>U</a:t>
            </a:r>
            <a:r>
              <a:rPr lang="de-DE" baseline="-25000" dirty="0" smtClean="0"/>
              <a:t>1</a:t>
            </a:r>
            <a:r>
              <a:rPr lang="de-DE" dirty="0" smtClean="0"/>
              <a:t> = R</a:t>
            </a:r>
            <a:r>
              <a:rPr lang="de-DE" baseline="-25000" dirty="0" smtClean="0"/>
              <a:t>1</a:t>
            </a:r>
            <a:r>
              <a:rPr lang="de-DE" dirty="0" smtClean="0"/>
              <a:t> * I</a:t>
            </a:r>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19" y="1772816"/>
            <a:ext cx="6414961" cy="2095978"/>
          </a:xfrm>
          <a:prstGeom prst="rect">
            <a:avLst/>
          </a:prstGeom>
        </p:spPr>
      </p:pic>
    </p:spTree>
    <p:extLst>
      <p:ext uri="{BB962C8B-B14F-4D97-AF65-F5344CB8AC3E}">
        <p14:creationId xmlns:p14="http://schemas.microsoft.com/office/powerpoint/2010/main" val="154861770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Lösung: </a:t>
            </a:r>
            <a:br>
              <a:rPr lang="de-DE" dirty="0" smtClean="0"/>
            </a:br>
            <a:endParaRPr lang="de-DE" dirty="0"/>
          </a:p>
          <a:p>
            <a:pPr marL="0" indent="0">
              <a:buNone/>
            </a:pPr>
            <a:endParaRPr lang="de-DE" dirty="0" smtClean="0"/>
          </a:p>
          <a:p>
            <a:pPr marL="0" indent="0">
              <a:buNone/>
            </a:pPr>
            <a:endParaRPr lang="de-DE" dirty="0"/>
          </a:p>
          <a:p>
            <a:pPr marL="0" indent="0">
              <a:buNone/>
            </a:pPr>
            <a:r>
              <a:rPr lang="de-DE" dirty="0" smtClean="0"/>
              <a:t/>
            </a:r>
            <a:br>
              <a:rPr lang="de-DE" dirty="0" smtClean="0"/>
            </a:br>
            <a:r>
              <a:rPr lang="de-DE" dirty="0" smtClean="0"/>
              <a:t>I = U : R </a:t>
            </a:r>
            <a:r>
              <a:rPr lang="de-DE" dirty="0" smtClean="0">
                <a:sym typeface="Wingdings" panose="05000000000000000000" pitchFamily="2" charset="2"/>
              </a:rPr>
              <a:t> I = 3 V : 10880 </a:t>
            </a:r>
            <a:r>
              <a:rPr lang="el-GR" dirty="0" smtClean="0"/>
              <a:t>Ω</a:t>
            </a:r>
            <a:r>
              <a:rPr lang="de-DE" dirty="0" smtClean="0"/>
              <a:t> = 0,276 mA</a:t>
            </a:r>
          </a:p>
          <a:p>
            <a:pPr marL="0" indent="0">
              <a:buNone/>
            </a:pPr>
            <a:r>
              <a:rPr lang="de-DE" dirty="0" smtClean="0"/>
              <a:t>U</a:t>
            </a:r>
            <a:r>
              <a:rPr lang="de-DE" baseline="-25000" dirty="0" smtClean="0"/>
              <a:t>1</a:t>
            </a:r>
            <a:r>
              <a:rPr lang="de-DE" dirty="0" smtClean="0"/>
              <a:t> = R</a:t>
            </a:r>
            <a:r>
              <a:rPr lang="de-DE" baseline="-25000" dirty="0" smtClean="0"/>
              <a:t>1</a:t>
            </a:r>
            <a:r>
              <a:rPr lang="de-DE" dirty="0" smtClean="0"/>
              <a:t> * I </a:t>
            </a:r>
            <a:r>
              <a:rPr lang="de-DE" dirty="0" smtClean="0">
                <a:sym typeface="Wingdings" panose="05000000000000000000" pitchFamily="2" charset="2"/>
              </a:rPr>
              <a:t> U</a:t>
            </a:r>
            <a:r>
              <a:rPr lang="de-DE" baseline="-25000" dirty="0" smtClean="0">
                <a:sym typeface="Wingdings" panose="05000000000000000000" pitchFamily="2" charset="2"/>
              </a:rPr>
              <a:t>1</a:t>
            </a:r>
            <a:r>
              <a:rPr lang="de-DE" dirty="0" smtClean="0">
                <a:sym typeface="Wingdings" panose="05000000000000000000" pitchFamily="2" charset="2"/>
              </a:rPr>
              <a:t> =</a:t>
            </a:r>
            <a:endParaRPr lang="de-DE" dirty="0" smtClean="0"/>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19" y="1772816"/>
            <a:ext cx="6414961" cy="2095978"/>
          </a:xfrm>
          <a:prstGeom prst="rect">
            <a:avLst/>
          </a:prstGeom>
        </p:spPr>
      </p:pic>
    </p:spTree>
    <p:extLst>
      <p:ext uri="{BB962C8B-B14F-4D97-AF65-F5344CB8AC3E}">
        <p14:creationId xmlns:p14="http://schemas.microsoft.com/office/powerpoint/2010/main" val="128513926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Lösung: </a:t>
            </a:r>
            <a:br>
              <a:rPr lang="de-DE" dirty="0" smtClean="0"/>
            </a:br>
            <a:endParaRPr lang="de-DE" dirty="0"/>
          </a:p>
          <a:p>
            <a:pPr marL="0" indent="0">
              <a:buNone/>
            </a:pPr>
            <a:endParaRPr lang="de-DE" dirty="0" smtClean="0"/>
          </a:p>
          <a:p>
            <a:pPr marL="0" indent="0">
              <a:buNone/>
            </a:pPr>
            <a:endParaRPr lang="de-DE" dirty="0"/>
          </a:p>
          <a:p>
            <a:pPr marL="0" indent="0">
              <a:buNone/>
            </a:pPr>
            <a:r>
              <a:rPr lang="de-DE" dirty="0" smtClean="0"/>
              <a:t/>
            </a:r>
            <a:br>
              <a:rPr lang="de-DE" dirty="0" smtClean="0"/>
            </a:br>
            <a:r>
              <a:rPr lang="de-DE" dirty="0" smtClean="0"/>
              <a:t>I = U : R </a:t>
            </a:r>
            <a:r>
              <a:rPr lang="de-DE" dirty="0" smtClean="0">
                <a:sym typeface="Wingdings" panose="05000000000000000000" pitchFamily="2" charset="2"/>
              </a:rPr>
              <a:t> I = 3 V : 10880 </a:t>
            </a:r>
            <a:r>
              <a:rPr lang="el-GR" dirty="0" smtClean="0"/>
              <a:t>Ω</a:t>
            </a:r>
            <a:r>
              <a:rPr lang="de-DE" dirty="0" smtClean="0"/>
              <a:t> = 0,276 mA</a:t>
            </a:r>
          </a:p>
          <a:p>
            <a:pPr marL="0" indent="0">
              <a:buNone/>
            </a:pPr>
            <a:r>
              <a:rPr lang="de-DE" dirty="0" smtClean="0"/>
              <a:t>U</a:t>
            </a:r>
            <a:r>
              <a:rPr lang="de-DE" baseline="-25000" dirty="0" smtClean="0"/>
              <a:t>1</a:t>
            </a:r>
            <a:r>
              <a:rPr lang="de-DE" dirty="0" smtClean="0"/>
              <a:t> = R</a:t>
            </a:r>
            <a:r>
              <a:rPr lang="de-DE" baseline="-25000" dirty="0" smtClean="0"/>
              <a:t>1</a:t>
            </a:r>
            <a:r>
              <a:rPr lang="de-DE" dirty="0" smtClean="0"/>
              <a:t> * I </a:t>
            </a:r>
            <a:r>
              <a:rPr lang="de-DE" dirty="0" smtClean="0">
                <a:sym typeface="Wingdings" panose="05000000000000000000" pitchFamily="2" charset="2"/>
              </a:rPr>
              <a:t> U</a:t>
            </a:r>
            <a:r>
              <a:rPr lang="de-DE" baseline="-25000" dirty="0" smtClean="0">
                <a:sym typeface="Wingdings" panose="05000000000000000000" pitchFamily="2" charset="2"/>
              </a:rPr>
              <a:t>1</a:t>
            </a:r>
            <a:r>
              <a:rPr lang="de-DE" dirty="0" smtClean="0">
                <a:sym typeface="Wingdings" panose="05000000000000000000" pitchFamily="2" charset="2"/>
              </a:rPr>
              <a:t> =   180 </a:t>
            </a:r>
            <a:r>
              <a:rPr lang="el-GR" dirty="0" smtClean="0"/>
              <a:t>Ω</a:t>
            </a:r>
            <a:r>
              <a:rPr lang="de-DE" dirty="0" smtClean="0"/>
              <a:t> * 0,276 mA =</a:t>
            </a:r>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19" y="1772816"/>
            <a:ext cx="6414961" cy="2095978"/>
          </a:xfrm>
          <a:prstGeom prst="rect">
            <a:avLst/>
          </a:prstGeom>
        </p:spPr>
      </p:pic>
    </p:spTree>
    <p:extLst>
      <p:ext uri="{BB962C8B-B14F-4D97-AF65-F5344CB8AC3E}">
        <p14:creationId xmlns:p14="http://schemas.microsoft.com/office/powerpoint/2010/main" val="423275762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Lösung: </a:t>
            </a:r>
            <a:br>
              <a:rPr lang="de-DE" dirty="0" smtClean="0"/>
            </a:br>
            <a:endParaRPr lang="de-DE" dirty="0"/>
          </a:p>
          <a:p>
            <a:pPr marL="0" indent="0">
              <a:buNone/>
            </a:pPr>
            <a:endParaRPr lang="de-DE" dirty="0" smtClean="0"/>
          </a:p>
          <a:p>
            <a:pPr marL="0" indent="0">
              <a:buNone/>
            </a:pPr>
            <a:endParaRPr lang="de-DE" dirty="0"/>
          </a:p>
          <a:p>
            <a:pPr marL="0" indent="0">
              <a:buNone/>
            </a:pPr>
            <a:r>
              <a:rPr lang="de-DE" dirty="0" smtClean="0"/>
              <a:t/>
            </a:r>
            <a:br>
              <a:rPr lang="de-DE" dirty="0" smtClean="0"/>
            </a:br>
            <a:r>
              <a:rPr lang="de-DE" dirty="0" smtClean="0"/>
              <a:t>I = U : R </a:t>
            </a:r>
            <a:r>
              <a:rPr lang="de-DE" dirty="0" smtClean="0">
                <a:sym typeface="Wingdings" panose="05000000000000000000" pitchFamily="2" charset="2"/>
              </a:rPr>
              <a:t> I = 3 V : 10880 </a:t>
            </a:r>
            <a:r>
              <a:rPr lang="el-GR" dirty="0" smtClean="0"/>
              <a:t>Ω</a:t>
            </a:r>
            <a:r>
              <a:rPr lang="de-DE" dirty="0" smtClean="0"/>
              <a:t> = 0,276 mA</a:t>
            </a:r>
          </a:p>
          <a:p>
            <a:pPr marL="0" indent="0">
              <a:buNone/>
            </a:pPr>
            <a:r>
              <a:rPr lang="de-DE" dirty="0" smtClean="0"/>
              <a:t>U</a:t>
            </a:r>
            <a:r>
              <a:rPr lang="de-DE" baseline="-25000" dirty="0" smtClean="0"/>
              <a:t>1</a:t>
            </a:r>
            <a:r>
              <a:rPr lang="de-DE" dirty="0" smtClean="0"/>
              <a:t> = R</a:t>
            </a:r>
            <a:r>
              <a:rPr lang="de-DE" baseline="-25000" dirty="0" smtClean="0"/>
              <a:t>1</a:t>
            </a:r>
            <a:r>
              <a:rPr lang="de-DE" dirty="0" smtClean="0"/>
              <a:t> * I </a:t>
            </a:r>
            <a:r>
              <a:rPr lang="de-DE" dirty="0" smtClean="0">
                <a:sym typeface="Wingdings" panose="05000000000000000000" pitchFamily="2" charset="2"/>
              </a:rPr>
              <a:t> U</a:t>
            </a:r>
            <a:r>
              <a:rPr lang="de-DE" baseline="-25000" dirty="0" smtClean="0">
                <a:sym typeface="Wingdings" panose="05000000000000000000" pitchFamily="2" charset="2"/>
              </a:rPr>
              <a:t>1</a:t>
            </a:r>
            <a:r>
              <a:rPr lang="de-DE" dirty="0" smtClean="0">
                <a:sym typeface="Wingdings" panose="05000000000000000000" pitchFamily="2" charset="2"/>
              </a:rPr>
              <a:t> =   180 </a:t>
            </a:r>
            <a:r>
              <a:rPr lang="el-GR" dirty="0" smtClean="0"/>
              <a:t>Ω</a:t>
            </a:r>
            <a:r>
              <a:rPr lang="de-DE" dirty="0" smtClean="0"/>
              <a:t> * 0,276 mA = 0,05 V</a:t>
            </a:r>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19" y="1772816"/>
            <a:ext cx="6414961" cy="2095978"/>
          </a:xfrm>
          <a:prstGeom prst="rect">
            <a:avLst/>
          </a:prstGeom>
        </p:spPr>
      </p:pic>
    </p:spTree>
    <p:extLst>
      <p:ext uri="{BB962C8B-B14F-4D97-AF65-F5344CB8AC3E}">
        <p14:creationId xmlns:p14="http://schemas.microsoft.com/office/powerpoint/2010/main" val="371422351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Lösung: </a:t>
            </a:r>
            <a:br>
              <a:rPr lang="de-DE" dirty="0" smtClean="0"/>
            </a:br>
            <a:endParaRPr lang="de-DE" dirty="0"/>
          </a:p>
          <a:p>
            <a:pPr marL="0" indent="0">
              <a:buNone/>
            </a:pPr>
            <a:endParaRPr lang="de-DE" dirty="0" smtClean="0"/>
          </a:p>
          <a:p>
            <a:pPr marL="0" indent="0">
              <a:buNone/>
            </a:pPr>
            <a:endParaRPr lang="de-DE" dirty="0"/>
          </a:p>
          <a:p>
            <a:pPr marL="0" indent="0">
              <a:buNone/>
            </a:pPr>
            <a:r>
              <a:rPr lang="de-DE" dirty="0" smtClean="0"/>
              <a:t/>
            </a:r>
            <a:br>
              <a:rPr lang="de-DE" dirty="0" smtClean="0"/>
            </a:br>
            <a:r>
              <a:rPr lang="de-DE" dirty="0" smtClean="0"/>
              <a:t>I = U : R </a:t>
            </a:r>
            <a:r>
              <a:rPr lang="de-DE" dirty="0" smtClean="0">
                <a:sym typeface="Wingdings" panose="05000000000000000000" pitchFamily="2" charset="2"/>
              </a:rPr>
              <a:t> I = 3 V : 10880 </a:t>
            </a:r>
            <a:r>
              <a:rPr lang="el-GR" dirty="0" smtClean="0"/>
              <a:t>Ω</a:t>
            </a:r>
            <a:r>
              <a:rPr lang="de-DE" dirty="0" smtClean="0"/>
              <a:t> = 0,276 mA</a:t>
            </a:r>
          </a:p>
          <a:p>
            <a:pPr marL="0" indent="0">
              <a:buNone/>
            </a:pPr>
            <a:r>
              <a:rPr lang="de-DE" dirty="0" smtClean="0"/>
              <a:t>U</a:t>
            </a:r>
            <a:r>
              <a:rPr lang="de-DE" baseline="-25000" dirty="0" smtClean="0"/>
              <a:t>1</a:t>
            </a:r>
            <a:r>
              <a:rPr lang="de-DE" dirty="0" smtClean="0"/>
              <a:t> = R</a:t>
            </a:r>
            <a:r>
              <a:rPr lang="de-DE" baseline="-25000" dirty="0" smtClean="0"/>
              <a:t>1</a:t>
            </a:r>
            <a:r>
              <a:rPr lang="de-DE" dirty="0" smtClean="0"/>
              <a:t> * I </a:t>
            </a:r>
            <a:r>
              <a:rPr lang="de-DE" dirty="0" smtClean="0">
                <a:sym typeface="Wingdings" panose="05000000000000000000" pitchFamily="2" charset="2"/>
              </a:rPr>
              <a:t> U</a:t>
            </a:r>
            <a:r>
              <a:rPr lang="de-DE" baseline="-25000" dirty="0" smtClean="0">
                <a:sym typeface="Wingdings" panose="05000000000000000000" pitchFamily="2" charset="2"/>
              </a:rPr>
              <a:t>1</a:t>
            </a:r>
            <a:r>
              <a:rPr lang="de-DE" dirty="0" smtClean="0">
                <a:sym typeface="Wingdings" panose="05000000000000000000" pitchFamily="2" charset="2"/>
              </a:rPr>
              <a:t> =   180 </a:t>
            </a:r>
            <a:r>
              <a:rPr lang="el-GR" dirty="0" smtClean="0"/>
              <a:t>Ω</a:t>
            </a:r>
            <a:r>
              <a:rPr lang="de-DE" dirty="0" smtClean="0"/>
              <a:t> * 0,276 mA = 0,05 V</a:t>
            </a:r>
          </a:p>
          <a:p>
            <a:pPr marL="0" indent="0">
              <a:buNone/>
            </a:pPr>
            <a:r>
              <a:rPr lang="de-DE" dirty="0" smtClean="0"/>
              <a:t>U</a:t>
            </a:r>
            <a:r>
              <a:rPr lang="de-DE" baseline="-25000" dirty="0" smtClean="0"/>
              <a:t>2</a:t>
            </a:r>
            <a:r>
              <a:rPr lang="de-DE" dirty="0" smtClean="0"/>
              <a:t> =</a:t>
            </a:r>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19" y="1772816"/>
            <a:ext cx="6414961" cy="2095978"/>
          </a:xfrm>
          <a:prstGeom prst="rect">
            <a:avLst/>
          </a:prstGeom>
        </p:spPr>
      </p:pic>
    </p:spTree>
    <p:extLst>
      <p:ext uri="{BB962C8B-B14F-4D97-AF65-F5344CB8AC3E}">
        <p14:creationId xmlns:p14="http://schemas.microsoft.com/office/powerpoint/2010/main" val="393165157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Lösung: </a:t>
            </a:r>
            <a:br>
              <a:rPr lang="de-DE" dirty="0" smtClean="0"/>
            </a:br>
            <a:endParaRPr lang="de-DE" dirty="0"/>
          </a:p>
          <a:p>
            <a:pPr marL="0" indent="0">
              <a:buNone/>
            </a:pPr>
            <a:endParaRPr lang="de-DE" dirty="0" smtClean="0"/>
          </a:p>
          <a:p>
            <a:pPr marL="0" indent="0">
              <a:buNone/>
            </a:pPr>
            <a:endParaRPr lang="de-DE" dirty="0"/>
          </a:p>
          <a:p>
            <a:pPr marL="0" indent="0">
              <a:buNone/>
            </a:pPr>
            <a:r>
              <a:rPr lang="de-DE" dirty="0" smtClean="0"/>
              <a:t/>
            </a:r>
            <a:br>
              <a:rPr lang="de-DE" dirty="0" smtClean="0"/>
            </a:br>
            <a:r>
              <a:rPr lang="de-DE" dirty="0" smtClean="0"/>
              <a:t>I = U : R </a:t>
            </a:r>
            <a:r>
              <a:rPr lang="de-DE" dirty="0" smtClean="0">
                <a:sym typeface="Wingdings" panose="05000000000000000000" pitchFamily="2" charset="2"/>
              </a:rPr>
              <a:t> I = 3 V : 10880 </a:t>
            </a:r>
            <a:r>
              <a:rPr lang="el-GR" dirty="0" smtClean="0"/>
              <a:t>Ω</a:t>
            </a:r>
            <a:r>
              <a:rPr lang="de-DE" dirty="0" smtClean="0"/>
              <a:t> = 0,276 mA</a:t>
            </a:r>
          </a:p>
          <a:p>
            <a:pPr marL="0" indent="0">
              <a:buNone/>
            </a:pPr>
            <a:r>
              <a:rPr lang="de-DE" dirty="0" smtClean="0"/>
              <a:t>U</a:t>
            </a:r>
            <a:r>
              <a:rPr lang="de-DE" baseline="-25000" dirty="0" smtClean="0"/>
              <a:t>1</a:t>
            </a:r>
            <a:r>
              <a:rPr lang="de-DE" dirty="0" smtClean="0"/>
              <a:t> = R</a:t>
            </a:r>
            <a:r>
              <a:rPr lang="de-DE" baseline="-25000" dirty="0" smtClean="0"/>
              <a:t>1</a:t>
            </a:r>
            <a:r>
              <a:rPr lang="de-DE" dirty="0" smtClean="0"/>
              <a:t> * I </a:t>
            </a:r>
            <a:r>
              <a:rPr lang="de-DE" dirty="0" smtClean="0">
                <a:sym typeface="Wingdings" panose="05000000000000000000" pitchFamily="2" charset="2"/>
              </a:rPr>
              <a:t> U</a:t>
            </a:r>
            <a:r>
              <a:rPr lang="de-DE" baseline="-25000" dirty="0" smtClean="0">
                <a:sym typeface="Wingdings" panose="05000000000000000000" pitchFamily="2" charset="2"/>
              </a:rPr>
              <a:t>1</a:t>
            </a:r>
            <a:r>
              <a:rPr lang="de-DE" dirty="0" smtClean="0">
                <a:sym typeface="Wingdings" panose="05000000000000000000" pitchFamily="2" charset="2"/>
              </a:rPr>
              <a:t> =   180 </a:t>
            </a:r>
            <a:r>
              <a:rPr lang="el-GR" dirty="0" smtClean="0"/>
              <a:t>Ω</a:t>
            </a:r>
            <a:r>
              <a:rPr lang="de-DE" dirty="0" smtClean="0"/>
              <a:t> * 0,276 mA = 0,05 V</a:t>
            </a:r>
          </a:p>
          <a:p>
            <a:pPr marL="0" indent="0">
              <a:buNone/>
            </a:pPr>
            <a:r>
              <a:rPr lang="de-DE" dirty="0" smtClean="0"/>
              <a:t>U</a:t>
            </a:r>
            <a:r>
              <a:rPr lang="de-DE" baseline="-25000" dirty="0" smtClean="0"/>
              <a:t>2</a:t>
            </a:r>
            <a:r>
              <a:rPr lang="de-DE" dirty="0" smtClean="0"/>
              <a:t> = R</a:t>
            </a:r>
            <a:r>
              <a:rPr lang="de-DE" baseline="-25000" dirty="0" smtClean="0"/>
              <a:t>2</a:t>
            </a:r>
            <a:r>
              <a:rPr lang="de-DE" dirty="0" smtClean="0"/>
              <a:t> * I</a:t>
            </a:r>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19" y="1772816"/>
            <a:ext cx="6414961" cy="2095978"/>
          </a:xfrm>
          <a:prstGeom prst="rect">
            <a:avLst/>
          </a:prstGeom>
        </p:spPr>
      </p:pic>
    </p:spTree>
    <p:extLst>
      <p:ext uri="{BB962C8B-B14F-4D97-AF65-F5344CB8AC3E}">
        <p14:creationId xmlns:p14="http://schemas.microsoft.com/office/powerpoint/2010/main" val="248763541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Berechnen von Schaltungen</a:t>
            </a:r>
            <a:endParaRPr lang="de-DE" dirty="0"/>
          </a:p>
        </p:txBody>
      </p:sp>
      <p:sp>
        <p:nvSpPr>
          <p:cNvPr id="3" name="Inhaltsplatzhalter 2"/>
          <p:cNvSpPr>
            <a:spLocks noGrp="1"/>
          </p:cNvSpPr>
          <p:nvPr>
            <p:ph idx="1"/>
          </p:nvPr>
        </p:nvSpPr>
        <p:spPr/>
        <p:txBody>
          <a:bodyPr>
            <a:normAutofit/>
          </a:bodyPr>
          <a:lstStyle/>
          <a:p>
            <a:pPr marL="0" indent="0">
              <a:buNone/>
            </a:pPr>
            <a:r>
              <a:rPr lang="de-DE" dirty="0" smtClean="0"/>
              <a:t>Lösung: </a:t>
            </a:r>
            <a:br>
              <a:rPr lang="de-DE" dirty="0" smtClean="0"/>
            </a:br>
            <a:endParaRPr lang="de-DE" dirty="0"/>
          </a:p>
          <a:p>
            <a:pPr marL="0" indent="0">
              <a:buNone/>
            </a:pPr>
            <a:endParaRPr lang="de-DE" dirty="0" smtClean="0"/>
          </a:p>
          <a:p>
            <a:pPr marL="0" indent="0">
              <a:buNone/>
            </a:pPr>
            <a:endParaRPr lang="de-DE" dirty="0"/>
          </a:p>
          <a:p>
            <a:pPr marL="0" indent="0">
              <a:buNone/>
            </a:pPr>
            <a:r>
              <a:rPr lang="de-DE" dirty="0" smtClean="0"/>
              <a:t/>
            </a:r>
            <a:br>
              <a:rPr lang="de-DE" dirty="0" smtClean="0"/>
            </a:br>
            <a:r>
              <a:rPr lang="de-DE" dirty="0" smtClean="0"/>
              <a:t>I = U : R </a:t>
            </a:r>
            <a:r>
              <a:rPr lang="de-DE" dirty="0" smtClean="0">
                <a:sym typeface="Wingdings" panose="05000000000000000000" pitchFamily="2" charset="2"/>
              </a:rPr>
              <a:t> I = 3 V : 10880 </a:t>
            </a:r>
            <a:r>
              <a:rPr lang="el-GR" dirty="0" smtClean="0"/>
              <a:t>Ω</a:t>
            </a:r>
            <a:r>
              <a:rPr lang="de-DE" dirty="0" smtClean="0"/>
              <a:t> = 0,276 mA</a:t>
            </a:r>
          </a:p>
          <a:p>
            <a:pPr marL="0" indent="0">
              <a:buNone/>
            </a:pPr>
            <a:r>
              <a:rPr lang="de-DE" dirty="0" smtClean="0"/>
              <a:t>U</a:t>
            </a:r>
            <a:r>
              <a:rPr lang="de-DE" baseline="-25000" dirty="0" smtClean="0"/>
              <a:t>1</a:t>
            </a:r>
            <a:r>
              <a:rPr lang="de-DE" dirty="0" smtClean="0"/>
              <a:t> = R</a:t>
            </a:r>
            <a:r>
              <a:rPr lang="de-DE" baseline="-25000" dirty="0" smtClean="0"/>
              <a:t>1</a:t>
            </a:r>
            <a:r>
              <a:rPr lang="de-DE" dirty="0" smtClean="0"/>
              <a:t> * I </a:t>
            </a:r>
            <a:r>
              <a:rPr lang="de-DE" dirty="0" smtClean="0">
                <a:sym typeface="Wingdings" panose="05000000000000000000" pitchFamily="2" charset="2"/>
              </a:rPr>
              <a:t> U</a:t>
            </a:r>
            <a:r>
              <a:rPr lang="de-DE" baseline="-25000" dirty="0" smtClean="0">
                <a:sym typeface="Wingdings" panose="05000000000000000000" pitchFamily="2" charset="2"/>
              </a:rPr>
              <a:t>1</a:t>
            </a:r>
            <a:r>
              <a:rPr lang="de-DE" dirty="0" smtClean="0">
                <a:sym typeface="Wingdings" panose="05000000000000000000" pitchFamily="2" charset="2"/>
              </a:rPr>
              <a:t> =   180 </a:t>
            </a:r>
            <a:r>
              <a:rPr lang="el-GR" dirty="0" smtClean="0"/>
              <a:t>Ω</a:t>
            </a:r>
            <a:r>
              <a:rPr lang="de-DE" dirty="0" smtClean="0"/>
              <a:t> * 0,276 mA = 0,05 V</a:t>
            </a:r>
          </a:p>
          <a:p>
            <a:pPr marL="0" indent="0">
              <a:buNone/>
            </a:pPr>
            <a:r>
              <a:rPr lang="de-DE" dirty="0" smtClean="0"/>
              <a:t>U</a:t>
            </a:r>
            <a:r>
              <a:rPr lang="de-DE" baseline="-25000" dirty="0" smtClean="0"/>
              <a:t>2</a:t>
            </a:r>
            <a:r>
              <a:rPr lang="de-DE" dirty="0" smtClean="0"/>
              <a:t> = R</a:t>
            </a:r>
            <a:r>
              <a:rPr lang="de-DE" baseline="-25000" dirty="0" smtClean="0"/>
              <a:t>2</a:t>
            </a:r>
            <a:r>
              <a:rPr lang="de-DE" dirty="0" smtClean="0"/>
              <a:t> * I </a:t>
            </a:r>
            <a:r>
              <a:rPr lang="de-DE" dirty="0" smtClean="0">
                <a:sym typeface="Wingdings" panose="05000000000000000000" pitchFamily="2" charset="2"/>
              </a:rPr>
              <a:t> U</a:t>
            </a:r>
            <a:r>
              <a:rPr lang="de-DE" baseline="-25000" dirty="0" smtClean="0">
                <a:sym typeface="Wingdings" panose="05000000000000000000" pitchFamily="2" charset="2"/>
              </a:rPr>
              <a:t>2</a:t>
            </a:r>
            <a:r>
              <a:rPr lang="de-DE" dirty="0" smtClean="0">
                <a:sym typeface="Wingdings" panose="05000000000000000000" pitchFamily="2" charset="2"/>
              </a:rPr>
              <a:t> =</a:t>
            </a:r>
            <a:endParaRPr lang="de-DE" dirty="0" smtClean="0"/>
          </a:p>
        </p:txBody>
      </p:sp>
      <p:sp>
        <p:nvSpPr>
          <p:cNvPr id="5" name="Fußzeilenplatzhalter 4"/>
          <p:cNvSpPr>
            <a:spLocks noGrp="1"/>
          </p:cNvSpPr>
          <p:nvPr>
            <p:ph type="ftr" sz="quarter" idx="11"/>
          </p:nvPr>
        </p:nvSpPr>
        <p:spPr/>
        <p:txBody>
          <a:bodyPr/>
          <a:lstStyle/>
          <a:p>
            <a:r>
              <a:rPr lang="de-DE" smtClean="0"/>
              <a:t>© 06-2017 Kleemann</a:t>
            </a:r>
            <a:endParaRPr lang="de-DE"/>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519" y="1772816"/>
            <a:ext cx="6414961" cy="2095978"/>
          </a:xfrm>
          <a:prstGeom prst="rect">
            <a:avLst/>
          </a:prstGeom>
        </p:spPr>
      </p:pic>
    </p:spTree>
    <p:extLst>
      <p:ext uri="{BB962C8B-B14F-4D97-AF65-F5344CB8AC3E}">
        <p14:creationId xmlns:p14="http://schemas.microsoft.com/office/powerpoint/2010/main" val="4088326"/>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3850</Words>
  <Application>Microsoft Office PowerPoint</Application>
  <PresentationFormat>Bildschirmpräsentation (4:3)</PresentationFormat>
  <Paragraphs>1183</Paragraphs>
  <Slides>166</Slides>
  <Notes>0</Notes>
  <HiddenSlides>0</HiddenSlides>
  <MMClips>0</MMClips>
  <ScaleCrop>false</ScaleCrop>
  <HeadingPairs>
    <vt:vector size="4" baseType="variant">
      <vt:variant>
        <vt:lpstr>Design</vt:lpstr>
      </vt:variant>
      <vt:variant>
        <vt:i4>1</vt:i4>
      </vt:variant>
      <vt:variant>
        <vt:lpstr>Folientitel</vt:lpstr>
      </vt:variant>
      <vt:variant>
        <vt:i4>166</vt:i4>
      </vt:variant>
    </vt:vector>
  </HeadingPairs>
  <TitlesOfParts>
    <vt:vector size="167" baseType="lpstr">
      <vt:lpstr>Larissa</vt:lpstr>
      <vt:lpstr>Grundlagen Elektronik</vt:lpstr>
      <vt:lpstr>Anekdote</vt:lpstr>
      <vt:lpstr>Grundbegriffe in der Elektronik</vt:lpstr>
      <vt:lpstr>Grundbegriffe in der Elektronik</vt:lpstr>
      <vt:lpstr>Grundbegriffe in der Elektronik</vt:lpstr>
      <vt:lpstr>Grundbegriffe in der Elektronik</vt:lpstr>
      <vt:lpstr>Grundbegriffe in der Elektronik</vt:lpstr>
      <vt:lpstr>Grundbegriffe in der Elektronik</vt:lpstr>
      <vt:lpstr>Grundbegriffe in der Elektronik</vt:lpstr>
      <vt:lpstr>Grundbegriffe in der Elektronik</vt:lpstr>
      <vt:lpstr>Grundbegriffe in der Elektronik</vt:lpstr>
      <vt:lpstr>Grundbegriffe in der Elektronik</vt:lpstr>
      <vt:lpstr>Grundbegriffe in der Elektronik</vt:lpstr>
      <vt:lpstr>Grundbegriffe in der Elektronik</vt:lpstr>
      <vt:lpstr>Grundbegriffe in der Elektronik</vt:lpstr>
      <vt:lpstr>Parallel- und Reihenschaltung</vt:lpstr>
      <vt:lpstr>Parallel- und Reihenschaltung</vt:lpstr>
      <vt:lpstr>Parallel- und Reihenschaltung</vt:lpstr>
      <vt:lpstr>Parallel- und Reihenschaltung</vt:lpstr>
      <vt:lpstr>Parallel- und Reihenschaltung</vt:lpstr>
      <vt:lpstr>Parallel- und Reihenschaltung</vt:lpstr>
      <vt:lpstr>Parallel- und Reihenschaltung</vt:lpstr>
      <vt:lpstr>Parallel- und Reihenschaltung</vt:lpstr>
      <vt:lpstr>Parallel- und Reihenschaltung</vt:lpstr>
      <vt:lpstr>Parallel- und Reihenschaltung</vt:lpstr>
      <vt:lpstr>Parallel- und Reihenschaltung</vt:lpstr>
      <vt:lpstr>Parallel- und Reihenschaltung</vt:lpstr>
      <vt:lpstr>Parallel- und Reihenschaltung</vt:lpstr>
      <vt:lpstr>Parallel- und Reihenschaltung</vt:lpstr>
      <vt:lpstr>Parallel- und Reihenschaltung</vt:lpstr>
      <vt:lpstr>Parallel- und Reihenschaltung</vt:lpstr>
      <vt:lpstr>Parallel- und Reihenschaltung</vt:lpstr>
      <vt:lpstr>Parallel- und Reihenschaltung</vt:lpstr>
      <vt:lpstr>Parallel- und Reihenschaltung</vt:lpstr>
      <vt:lpstr>Parallel- und Reihenschaltung</vt:lpstr>
      <vt:lpstr>Parallel- und Reihenschaltung</vt:lpstr>
      <vt:lpstr>Parallel- und Reihenschaltung</vt:lpstr>
      <vt:lpstr>Parallel- und Reihenschaltung</vt:lpstr>
      <vt:lpstr>Parallel- und Reihenschaltung</vt:lpstr>
      <vt:lpstr>Parallel- und Reihenschaltung</vt:lpstr>
      <vt:lpstr>Parallel- und Reihenschaltung</vt:lpstr>
      <vt:lpstr>Parallel- und Reihenschaltung</vt:lpstr>
      <vt:lpstr>Parallel- und Reihenschaltung</vt:lpstr>
      <vt:lpstr>Parallel- und Reihenschaltung</vt:lpstr>
      <vt:lpstr>Parallel- und Reihenschaltung</vt:lpstr>
      <vt:lpstr>Parallel- und Reihenschaltung</vt:lpstr>
      <vt:lpstr>Reihenschaltung von Widerständen</vt:lpstr>
      <vt:lpstr>Reihenschaltung von Widerständen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Berechnen von Schaltungen</vt:lpstr>
      <vt:lpstr>Parallelschaltung von Widerständen</vt:lpstr>
      <vt:lpstr>Parallelschaltung von Widerständen</vt:lpstr>
      <vt:lpstr>Parallelschaltung von Widerständen</vt:lpstr>
      <vt:lpstr>Parallelschaltung von Widerständen</vt:lpstr>
      <vt:lpstr>Parallelschaltung von Widerständen</vt:lpstr>
      <vt:lpstr>Parallelschaltung von Widerständen</vt:lpstr>
      <vt:lpstr>Parallelschaltung von Widerständen</vt:lpstr>
      <vt:lpstr>Parallelschaltung von Widerständen</vt:lpstr>
      <vt:lpstr>Parallelschaltung von Widerständen</vt:lpstr>
      <vt:lpstr>Parallelschaltung von Widerständen</vt:lpstr>
      <vt:lpstr>Parallelschaltung von Widerständen</vt:lpstr>
      <vt:lpstr>Parallelschaltung von Widerständen</vt:lpstr>
      <vt:lpstr>Parallelschaltung von Widerständen</vt:lpstr>
      <vt:lpstr>Parallelschaltung von Widerständen</vt:lpstr>
      <vt:lpstr>Parallelschaltung von Widerständen</vt:lpstr>
      <vt:lpstr>Parallelschaltung von Widerständen</vt:lpstr>
      <vt:lpstr>Parallelschaltung von Widerständen</vt:lpstr>
      <vt:lpstr>Parallelschaltung von Widerständen</vt:lpstr>
      <vt:lpstr>Parallelschaltung von Widerständen</vt:lpstr>
      <vt:lpstr>Parallelschaltung von Widerständen</vt:lpstr>
      <vt:lpstr>Parallelschaltung von Widerständen</vt:lpstr>
      <vt:lpstr>Parallelschaltung von Widerständen</vt:lpstr>
      <vt:lpstr>Letzte Aufgabe:</vt:lpstr>
      <vt:lpstr>Vorgehensweise:</vt:lpstr>
      <vt:lpstr>Gesamtwiderstand:</vt:lpstr>
      <vt:lpstr>Gesamtwiderstand:</vt:lpstr>
      <vt:lpstr>Gesamtwiderstand:</vt:lpstr>
      <vt:lpstr>Gesamtwiderstand:</vt:lpstr>
      <vt:lpstr>Gesamtwiderstand:</vt:lpstr>
      <vt:lpstr>Gesamtwiderstand:</vt:lpstr>
      <vt:lpstr>Gesamtwiderstand:</vt:lpstr>
      <vt:lpstr>Gesamtwiderstand:</vt:lpstr>
      <vt:lpstr>Gesamtwiderstand:</vt:lpstr>
      <vt:lpstr>Gesamtwiderstand:</vt:lpstr>
      <vt:lpstr>Gesamtstrom:</vt:lpstr>
      <vt:lpstr>Gesamtstrom:</vt:lpstr>
      <vt:lpstr>Gesamtstrom:</vt:lpstr>
      <vt:lpstr>Gesamtstrom:</vt:lpstr>
      <vt:lpstr>Gesamtstrom:</vt:lpstr>
      <vt:lpstr>Gesamtstrom:</vt:lpstr>
      <vt:lpstr>Lösung:</vt:lpstr>
      <vt:lpstr>Lösung:</vt:lpstr>
      <vt:lpstr>Lösung:</vt:lpstr>
      <vt:lpstr>Lösung:</vt:lpstr>
      <vt:lpstr>Lösung:</vt:lpstr>
      <vt:lpstr>Lösung:</vt:lpstr>
      <vt:lpstr>Lösung:</vt:lpstr>
      <vt:lpstr>Lösung:</vt:lpstr>
      <vt:lpstr>Lösung:</vt:lpstr>
      <vt:lpstr>Lösung:</vt:lpstr>
      <vt:lpstr>Lösung:</vt:lpstr>
      <vt:lpstr>Lösung:</vt:lpstr>
      <vt:lpstr>Lösung:</vt:lpstr>
      <vt:lpstr>Lösung:</vt:lpstr>
      <vt:lpstr>Lösung:</vt:lpstr>
      <vt:lpstr>Lösung:</vt:lpstr>
      <vt:lpstr>Lösung:</vt:lpstr>
      <vt:lpstr>Lösung</vt:lpstr>
      <vt:lpstr>Lösung</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Grundlagen Elektronik</dc:title>
  <dc:creator>test</dc:creator>
  <cp:lastModifiedBy>test</cp:lastModifiedBy>
  <cp:revision>25</cp:revision>
  <dcterms:created xsi:type="dcterms:W3CDTF">2017-02-12T13:16:10Z</dcterms:created>
  <dcterms:modified xsi:type="dcterms:W3CDTF">2017-06-12T21:15:41Z</dcterms:modified>
</cp:coreProperties>
</file>